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5"/>
  </p:notesMasterIdLst>
  <p:sldIdLst>
    <p:sldId id="260" r:id="rId2"/>
    <p:sldId id="317" r:id="rId3"/>
    <p:sldId id="261" r:id="rId4"/>
    <p:sldId id="315" r:id="rId5"/>
    <p:sldId id="316" r:id="rId6"/>
    <p:sldId id="262" r:id="rId7"/>
    <p:sldId id="263" r:id="rId8"/>
    <p:sldId id="266" r:id="rId9"/>
    <p:sldId id="264" r:id="rId10"/>
    <p:sldId id="265" r:id="rId11"/>
    <p:sldId id="267" r:id="rId12"/>
    <p:sldId id="270" r:id="rId13"/>
    <p:sldId id="269" r:id="rId14"/>
    <p:sldId id="271" r:id="rId15"/>
    <p:sldId id="272" r:id="rId16"/>
    <p:sldId id="274" r:id="rId17"/>
    <p:sldId id="275" r:id="rId18"/>
    <p:sldId id="277" r:id="rId19"/>
    <p:sldId id="281" r:id="rId20"/>
    <p:sldId id="283" r:id="rId21"/>
    <p:sldId id="284" r:id="rId22"/>
    <p:sldId id="285" r:id="rId23"/>
    <p:sldId id="287" r:id="rId24"/>
    <p:sldId id="288" r:id="rId25"/>
    <p:sldId id="291" r:id="rId26"/>
    <p:sldId id="293" r:id="rId27"/>
    <p:sldId id="313" r:id="rId28"/>
    <p:sldId id="297" r:id="rId29"/>
    <p:sldId id="298" r:id="rId30"/>
    <p:sldId id="299" r:id="rId31"/>
    <p:sldId id="300" r:id="rId32"/>
    <p:sldId id="301" r:id="rId33"/>
    <p:sldId id="314" r:id="rId34"/>
    <p:sldId id="304" r:id="rId35"/>
    <p:sldId id="303" r:id="rId36"/>
    <p:sldId id="307" r:id="rId37"/>
    <p:sldId id="305" r:id="rId38"/>
    <p:sldId id="306" r:id="rId39"/>
    <p:sldId id="311" r:id="rId40"/>
    <p:sldId id="312" r:id="rId41"/>
    <p:sldId id="318" r:id="rId42"/>
    <p:sldId id="310" r:id="rId43"/>
    <p:sldId id="25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5C03"/>
    <a:srgbClr val="FF6600"/>
    <a:srgbClr val="FB7F19"/>
    <a:srgbClr val="EF9011"/>
    <a:srgbClr val="F16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7133" autoAdjust="0"/>
  </p:normalViewPr>
  <p:slideViewPr>
    <p:cSldViewPr>
      <p:cViewPr varScale="1">
        <p:scale>
          <a:sx n="69" d="100"/>
          <a:sy n="69" d="100"/>
        </p:scale>
        <p:origin x="7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2.546296296296308E-2"/>
          <c:y val="0.16656761654793245"/>
          <c:w val="0.73164956104624868"/>
          <c:h val="0.70821202905192027"/>
        </c:manualLayout>
      </c:layout>
      <c:pie3DChart>
        <c:varyColors val="1"/>
        <c:ser>
          <c:idx val="0"/>
          <c:order val="0"/>
          <c:tx>
            <c:strRef>
              <c:f>Sheet1!$B$1</c:f>
              <c:strCache>
                <c:ptCount val="1"/>
                <c:pt idx="0">
                  <c:v>Sales</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0-F8BD-46FC-8D52-D7D8E5BDEB01}"/>
            </c:ext>
          </c:extLst>
        </c:ser>
        <c:dLbls>
          <c:showLegendKey val="0"/>
          <c:showVal val="0"/>
          <c:showCatName val="0"/>
          <c:showSerName val="0"/>
          <c:showPercent val="0"/>
          <c:showBubbleSize val="0"/>
          <c:showLeaderLines val="1"/>
        </c:dLbls>
      </c:pie3DChart>
    </c:plotArea>
    <c:legend>
      <c:legendPos val="r"/>
      <c:layout>
        <c:manualLayout>
          <c:xMode val="edge"/>
          <c:yMode val="edge"/>
          <c:x val="0.75453090777445919"/>
          <c:y val="0.20597314224610824"/>
          <c:w val="0.2224805864784147"/>
          <c:h val="0.5102762154730659"/>
        </c:manualLayout>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20903F-02B9-4BA2-B33D-EC975560AB8D}"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7E662E1D-2BFC-4634-B4E8-8EE582E4599F}">
      <dgm:prSet phldrT="[Text]" custT="1"/>
      <dgm:spPr/>
      <dgm:t>
        <a:bodyPr/>
        <a:lstStyle/>
        <a:p>
          <a:r>
            <a:rPr lang="en-US" sz="2000" b="1" dirty="0">
              <a:latin typeface="Times New Roman" pitchFamily="18" charset="0"/>
              <a:cs typeface="Times New Roman" pitchFamily="18" charset="0"/>
            </a:rPr>
            <a:t>Screening Questions</a:t>
          </a:r>
        </a:p>
      </dgm:t>
    </dgm:pt>
    <dgm:pt modelId="{AC365300-F6C3-4C0D-99DC-EF9D60F8B719}" type="parTrans" cxnId="{4366DBAC-AD2A-43D3-96A3-809897163905}">
      <dgm:prSet/>
      <dgm:spPr/>
      <dgm:t>
        <a:bodyPr/>
        <a:lstStyle/>
        <a:p>
          <a:endParaRPr lang="en-US"/>
        </a:p>
      </dgm:t>
    </dgm:pt>
    <dgm:pt modelId="{F90FF4F0-E6FC-4782-91E5-F05D51C3A286}" type="sibTrans" cxnId="{4366DBAC-AD2A-43D3-96A3-809897163905}">
      <dgm:prSet/>
      <dgm:spPr/>
      <dgm:t>
        <a:bodyPr/>
        <a:lstStyle/>
        <a:p>
          <a:endParaRPr lang="en-US"/>
        </a:p>
      </dgm:t>
    </dgm:pt>
    <dgm:pt modelId="{ECF893FA-206D-4D27-A4A2-97300A378DAF}">
      <dgm:prSet phldrT="[Text]" custT="1"/>
      <dgm:spPr/>
      <dgm:t>
        <a:bodyPr/>
        <a:lstStyle/>
        <a:p>
          <a:r>
            <a:rPr lang="en-US" sz="2000" b="1" dirty="0">
              <a:latin typeface="Times New Roman" pitchFamily="18" charset="0"/>
              <a:cs typeface="Times New Roman" pitchFamily="18" charset="0"/>
            </a:rPr>
            <a:t>These questions are used to identify the respondent types as described by the researcher in the survey.</a:t>
          </a:r>
          <a:endParaRPr lang="en-US" sz="2000" b="1" dirty="0"/>
        </a:p>
      </dgm:t>
    </dgm:pt>
    <dgm:pt modelId="{46343868-A578-4ED5-8DE1-3D01D67DA7D7}" type="parTrans" cxnId="{F552A440-C615-446F-97C0-775A62D25F68}">
      <dgm:prSet/>
      <dgm:spPr/>
      <dgm:t>
        <a:bodyPr/>
        <a:lstStyle/>
        <a:p>
          <a:endParaRPr lang="en-US"/>
        </a:p>
      </dgm:t>
    </dgm:pt>
    <dgm:pt modelId="{1CA31484-89AA-481E-A46A-5D404AE530D9}" type="sibTrans" cxnId="{F552A440-C615-446F-97C0-775A62D25F68}">
      <dgm:prSet/>
      <dgm:spPr/>
      <dgm:t>
        <a:bodyPr/>
        <a:lstStyle/>
        <a:p>
          <a:endParaRPr lang="en-US"/>
        </a:p>
      </dgm:t>
    </dgm:pt>
    <dgm:pt modelId="{7FAE68AF-62A1-4C25-9BB1-529B1FD951C2}">
      <dgm:prSet phldrT="[Text]" custT="1"/>
      <dgm:spPr/>
      <dgm:t>
        <a:bodyPr/>
        <a:lstStyle/>
        <a:p>
          <a:r>
            <a:rPr lang="en-US" sz="2000" b="1" dirty="0">
              <a:latin typeface="Times New Roman" pitchFamily="18" charset="0"/>
              <a:cs typeface="Times New Roman" pitchFamily="18" charset="0"/>
            </a:rPr>
            <a:t>Warm up Questions</a:t>
          </a:r>
        </a:p>
      </dgm:t>
    </dgm:pt>
    <dgm:pt modelId="{C6A243ED-F6F3-409E-BD7F-5DA5D12368C5}" type="parTrans" cxnId="{08168F26-CE52-4B3B-92A6-261A86B832F3}">
      <dgm:prSet/>
      <dgm:spPr/>
      <dgm:t>
        <a:bodyPr/>
        <a:lstStyle/>
        <a:p>
          <a:endParaRPr lang="en-US"/>
        </a:p>
      </dgm:t>
    </dgm:pt>
    <dgm:pt modelId="{475F4FC2-D445-4258-9892-07D3A438982D}" type="sibTrans" cxnId="{08168F26-CE52-4B3B-92A6-261A86B832F3}">
      <dgm:prSet/>
      <dgm:spPr/>
      <dgm:t>
        <a:bodyPr/>
        <a:lstStyle/>
        <a:p>
          <a:endParaRPr lang="en-US"/>
        </a:p>
      </dgm:t>
    </dgm:pt>
    <dgm:pt modelId="{E7BCF5DE-8B1F-44B7-9D5B-4A7EA4866DD1}">
      <dgm:prSet phldrT="[Text]" custT="1"/>
      <dgm:spPr/>
      <dgm:t>
        <a:bodyPr/>
        <a:lstStyle/>
        <a:p>
          <a:r>
            <a:rPr lang="en-US" sz="2000" b="1" dirty="0">
              <a:latin typeface="Times New Roman" pitchFamily="18" charset="0"/>
              <a:cs typeface="Times New Roman" pitchFamily="18" charset="0"/>
            </a:rPr>
            <a:t>These question are written in a very simple words and neutral tone with a purpose to generate the interest of the respondent in the research.</a:t>
          </a:r>
        </a:p>
      </dgm:t>
    </dgm:pt>
    <dgm:pt modelId="{69AE625F-017F-4F46-AA9D-46B2B1D9F069}" type="parTrans" cxnId="{1F13830F-F48B-4C77-A88A-ECD1EE148E31}">
      <dgm:prSet/>
      <dgm:spPr/>
      <dgm:t>
        <a:bodyPr/>
        <a:lstStyle/>
        <a:p>
          <a:endParaRPr lang="en-US"/>
        </a:p>
      </dgm:t>
    </dgm:pt>
    <dgm:pt modelId="{FCD1FDE4-B0FE-4383-9316-2E46280BC8E1}" type="sibTrans" cxnId="{1F13830F-F48B-4C77-A88A-ECD1EE148E31}">
      <dgm:prSet/>
      <dgm:spPr/>
      <dgm:t>
        <a:bodyPr/>
        <a:lstStyle/>
        <a:p>
          <a:endParaRPr lang="en-US"/>
        </a:p>
      </dgm:t>
    </dgm:pt>
    <dgm:pt modelId="{3B5D7F70-BB0C-48A8-AB0A-A01DA2737DED}">
      <dgm:prSet phldrT="[Text]" custT="1"/>
      <dgm:spPr/>
      <dgm:t>
        <a:bodyPr/>
        <a:lstStyle/>
        <a:p>
          <a:r>
            <a:rPr lang="en-US" sz="1800" b="1" dirty="0">
              <a:latin typeface="Times New Roman" pitchFamily="18" charset="0"/>
              <a:cs typeface="Times New Roman" pitchFamily="18" charset="0"/>
            </a:rPr>
            <a:t>Transition Statements</a:t>
          </a:r>
        </a:p>
      </dgm:t>
    </dgm:pt>
    <dgm:pt modelId="{CBA4A7DD-D9DB-4191-B022-21F8A7F0F2FC}" type="parTrans" cxnId="{58067895-4BA4-4797-B24C-DB5B2892BC72}">
      <dgm:prSet/>
      <dgm:spPr/>
      <dgm:t>
        <a:bodyPr/>
        <a:lstStyle/>
        <a:p>
          <a:endParaRPr lang="en-US"/>
        </a:p>
      </dgm:t>
    </dgm:pt>
    <dgm:pt modelId="{4AD8EA49-4794-4CAA-8DC5-D26A563B62F0}" type="sibTrans" cxnId="{58067895-4BA4-4797-B24C-DB5B2892BC72}">
      <dgm:prSet/>
      <dgm:spPr/>
      <dgm:t>
        <a:bodyPr/>
        <a:lstStyle/>
        <a:p>
          <a:endParaRPr lang="en-US"/>
        </a:p>
      </dgm:t>
    </dgm:pt>
    <dgm:pt modelId="{0B2E0453-C80C-40FE-8C60-72ED3A52CC12}">
      <dgm:prSet phldrT="[Text]" custT="1"/>
      <dgm:spPr/>
      <dgm:t>
        <a:bodyPr/>
        <a:lstStyle/>
        <a:p>
          <a:r>
            <a:rPr lang="en-US" sz="2000" b="1" dirty="0">
              <a:latin typeface="Times New Roman" pitchFamily="18" charset="0"/>
              <a:cs typeface="Times New Roman" pitchFamily="18" charset="0"/>
            </a:rPr>
            <a:t>These notify the respondents that the subject or format of the following question will change.</a:t>
          </a:r>
        </a:p>
      </dgm:t>
    </dgm:pt>
    <dgm:pt modelId="{53D2D7A1-DA78-47BC-8360-1BF7A150239E}" type="parTrans" cxnId="{EA11B9FB-80E8-4DD4-BDC4-83FACFCCB636}">
      <dgm:prSet/>
      <dgm:spPr/>
      <dgm:t>
        <a:bodyPr/>
        <a:lstStyle/>
        <a:p>
          <a:endParaRPr lang="en-US"/>
        </a:p>
      </dgm:t>
    </dgm:pt>
    <dgm:pt modelId="{D0E2D0CE-38FF-4C51-8936-60F085AB54C7}" type="sibTrans" cxnId="{EA11B9FB-80E8-4DD4-BDC4-83FACFCCB636}">
      <dgm:prSet/>
      <dgm:spPr/>
      <dgm:t>
        <a:bodyPr/>
        <a:lstStyle/>
        <a:p>
          <a:endParaRPr lang="en-US"/>
        </a:p>
      </dgm:t>
    </dgm:pt>
    <dgm:pt modelId="{E58BB5ED-0165-4374-99F4-E1DA68542D06}" type="pres">
      <dgm:prSet presAssocID="{BE20903F-02B9-4BA2-B33D-EC975560AB8D}" presName="linearFlow" presStyleCnt="0">
        <dgm:presLayoutVars>
          <dgm:dir/>
          <dgm:animLvl val="lvl"/>
          <dgm:resizeHandles val="exact"/>
        </dgm:presLayoutVars>
      </dgm:prSet>
      <dgm:spPr/>
    </dgm:pt>
    <dgm:pt modelId="{486C9CE5-E560-47B6-80D8-017CEEAE550D}" type="pres">
      <dgm:prSet presAssocID="{7E662E1D-2BFC-4634-B4E8-8EE582E4599F}" presName="composite" presStyleCnt="0"/>
      <dgm:spPr/>
    </dgm:pt>
    <dgm:pt modelId="{7DF09797-BC32-44BB-85EE-1A4996662D5E}" type="pres">
      <dgm:prSet presAssocID="{7E662E1D-2BFC-4634-B4E8-8EE582E4599F}" presName="parentText" presStyleLbl="alignNode1" presStyleIdx="0" presStyleCnt="3" custLinFactX="-100000" custLinFactNeighborX="-186020" custLinFactNeighborY="-1791">
        <dgm:presLayoutVars>
          <dgm:chMax val="1"/>
          <dgm:bulletEnabled val="1"/>
        </dgm:presLayoutVars>
      </dgm:prSet>
      <dgm:spPr/>
    </dgm:pt>
    <dgm:pt modelId="{53F8805C-0B53-4358-8BA8-8F3EED724AD6}" type="pres">
      <dgm:prSet presAssocID="{7E662E1D-2BFC-4634-B4E8-8EE582E4599F}" presName="descendantText" presStyleLbl="alignAcc1" presStyleIdx="0" presStyleCnt="3" custLinFactX="100000" custLinFactNeighborX="111505" custLinFactNeighborY="-8020">
        <dgm:presLayoutVars>
          <dgm:bulletEnabled val="1"/>
        </dgm:presLayoutVars>
      </dgm:prSet>
      <dgm:spPr/>
    </dgm:pt>
    <dgm:pt modelId="{85EBE658-1655-4C50-B1BA-D1D3DC7524F8}" type="pres">
      <dgm:prSet presAssocID="{F90FF4F0-E6FC-4782-91E5-F05D51C3A286}" presName="sp" presStyleCnt="0"/>
      <dgm:spPr/>
    </dgm:pt>
    <dgm:pt modelId="{56C5B669-D8D8-4D29-8FC9-68171A13F446}" type="pres">
      <dgm:prSet presAssocID="{7FAE68AF-62A1-4C25-9BB1-529B1FD951C2}" presName="composite" presStyleCnt="0"/>
      <dgm:spPr/>
    </dgm:pt>
    <dgm:pt modelId="{36D9AAB5-A163-4D0A-8504-642EEC2AD240}" type="pres">
      <dgm:prSet presAssocID="{7FAE68AF-62A1-4C25-9BB1-529B1FD951C2}" presName="parentText" presStyleLbl="alignNode1" presStyleIdx="1" presStyleCnt="3">
        <dgm:presLayoutVars>
          <dgm:chMax val="1"/>
          <dgm:bulletEnabled val="1"/>
        </dgm:presLayoutVars>
      </dgm:prSet>
      <dgm:spPr/>
    </dgm:pt>
    <dgm:pt modelId="{24511562-EF9E-47E8-BB0B-9BA5AD7B5788}" type="pres">
      <dgm:prSet presAssocID="{7FAE68AF-62A1-4C25-9BB1-529B1FD951C2}" presName="descendantText" presStyleLbl="alignAcc1" presStyleIdx="1" presStyleCnt="3">
        <dgm:presLayoutVars>
          <dgm:bulletEnabled val="1"/>
        </dgm:presLayoutVars>
      </dgm:prSet>
      <dgm:spPr/>
    </dgm:pt>
    <dgm:pt modelId="{53B31924-4845-42F5-BB5C-95EC1D0A2B54}" type="pres">
      <dgm:prSet presAssocID="{475F4FC2-D445-4258-9892-07D3A438982D}" presName="sp" presStyleCnt="0"/>
      <dgm:spPr/>
    </dgm:pt>
    <dgm:pt modelId="{6F2918B8-C6EE-4080-A229-E2271B55DAD5}" type="pres">
      <dgm:prSet presAssocID="{3B5D7F70-BB0C-48A8-AB0A-A01DA2737DED}" presName="composite" presStyleCnt="0"/>
      <dgm:spPr/>
    </dgm:pt>
    <dgm:pt modelId="{C25A9F2F-B349-40D9-A464-9454A7768021}" type="pres">
      <dgm:prSet presAssocID="{3B5D7F70-BB0C-48A8-AB0A-A01DA2737DED}" presName="parentText" presStyleLbl="alignNode1" presStyleIdx="2" presStyleCnt="3">
        <dgm:presLayoutVars>
          <dgm:chMax val="1"/>
          <dgm:bulletEnabled val="1"/>
        </dgm:presLayoutVars>
      </dgm:prSet>
      <dgm:spPr/>
    </dgm:pt>
    <dgm:pt modelId="{432216EC-CFF1-4237-B401-133614F3AA43}" type="pres">
      <dgm:prSet presAssocID="{3B5D7F70-BB0C-48A8-AB0A-A01DA2737DED}" presName="descendantText" presStyleLbl="alignAcc1" presStyleIdx="2" presStyleCnt="3">
        <dgm:presLayoutVars>
          <dgm:bulletEnabled val="1"/>
        </dgm:presLayoutVars>
      </dgm:prSet>
      <dgm:spPr/>
    </dgm:pt>
  </dgm:ptLst>
  <dgm:cxnLst>
    <dgm:cxn modelId="{78CB010D-7FB8-46D7-8266-470EE40C105A}" type="presOf" srcId="{7FAE68AF-62A1-4C25-9BB1-529B1FD951C2}" destId="{36D9AAB5-A163-4D0A-8504-642EEC2AD240}" srcOrd="0" destOrd="0" presId="urn:microsoft.com/office/officeart/2005/8/layout/chevron2"/>
    <dgm:cxn modelId="{1F13830F-F48B-4C77-A88A-ECD1EE148E31}" srcId="{7FAE68AF-62A1-4C25-9BB1-529B1FD951C2}" destId="{E7BCF5DE-8B1F-44B7-9D5B-4A7EA4866DD1}" srcOrd="0" destOrd="0" parTransId="{69AE625F-017F-4F46-AA9D-46B2B1D9F069}" sibTransId="{FCD1FDE4-B0FE-4383-9316-2E46280BC8E1}"/>
    <dgm:cxn modelId="{0C7B7218-5B53-4187-95E0-374960303F84}" type="presOf" srcId="{ECF893FA-206D-4D27-A4A2-97300A378DAF}" destId="{53F8805C-0B53-4358-8BA8-8F3EED724AD6}" srcOrd="0" destOrd="0" presId="urn:microsoft.com/office/officeart/2005/8/layout/chevron2"/>
    <dgm:cxn modelId="{1B775F25-367F-4577-950A-08A5C48E98CE}" type="presOf" srcId="{7E662E1D-2BFC-4634-B4E8-8EE582E4599F}" destId="{7DF09797-BC32-44BB-85EE-1A4996662D5E}" srcOrd="0" destOrd="0" presId="urn:microsoft.com/office/officeart/2005/8/layout/chevron2"/>
    <dgm:cxn modelId="{08168F26-CE52-4B3B-92A6-261A86B832F3}" srcId="{BE20903F-02B9-4BA2-B33D-EC975560AB8D}" destId="{7FAE68AF-62A1-4C25-9BB1-529B1FD951C2}" srcOrd="1" destOrd="0" parTransId="{C6A243ED-F6F3-409E-BD7F-5DA5D12368C5}" sibTransId="{475F4FC2-D445-4258-9892-07D3A438982D}"/>
    <dgm:cxn modelId="{F552A440-C615-446F-97C0-775A62D25F68}" srcId="{7E662E1D-2BFC-4634-B4E8-8EE582E4599F}" destId="{ECF893FA-206D-4D27-A4A2-97300A378DAF}" srcOrd="0" destOrd="0" parTransId="{46343868-A578-4ED5-8DE1-3D01D67DA7D7}" sibTransId="{1CA31484-89AA-481E-A46A-5D404AE530D9}"/>
    <dgm:cxn modelId="{D9ACB86D-4A79-4FA3-AE8B-40BBC635EB73}" type="presOf" srcId="{BE20903F-02B9-4BA2-B33D-EC975560AB8D}" destId="{E58BB5ED-0165-4374-99F4-E1DA68542D06}" srcOrd="0" destOrd="0" presId="urn:microsoft.com/office/officeart/2005/8/layout/chevron2"/>
    <dgm:cxn modelId="{4C45ED4F-17B7-4E7F-982B-B77CBB8E14AE}" type="presOf" srcId="{0B2E0453-C80C-40FE-8C60-72ED3A52CC12}" destId="{432216EC-CFF1-4237-B401-133614F3AA43}" srcOrd="0" destOrd="0" presId="urn:microsoft.com/office/officeart/2005/8/layout/chevron2"/>
    <dgm:cxn modelId="{FE722B89-BD4F-44F9-8EB3-7936BFE1A140}" type="presOf" srcId="{3B5D7F70-BB0C-48A8-AB0A-A01DA2737DED}" destId="{C25A9F2F-B349-40D9-A464-9454A7768021}" srcOrd="0" destOrd="0" presId="urn:microsoft.com/office/officeart/2005/8/layout/chevron2"/>
    <dgm:cxn modelId="{58067895-4BA4-4797-B24C-DB5B2892BC72}" srcId="{BE20903F-02B9-4BA2-B33D-EC975560AB8D}" destId="{3B5D7F70-BB0C-48A8-AB0A-A01DA2737DED}" srcOrd="2" destOrd="0" parTransId="{CBA4A7DD-D9DB-4191-B022-21F8A7F0F2FC}" sibTransId="{4AD8EA49-4794-4CAA-8DC5-D26A563B62F0}"/>
    <dgm:cxn modelId="{4366DBAC-AD2A-43D3-96A3-809897163905}" srcId="{BE20903F-02B9-4BA2-B33D-EC975560AB8D}" destId="{7E662E1D-2BFC-4634-B4E8-8EE582E4599F}" srcOrd="0" destOrd="0" parTransId="{AC365300-F6C3-4C0D-99DC-EF9D60F8B719}" sibTransId="{F90FF4F0-E6FC-4782-91E5-F05D51C3A286}"/>
    <dgm:cxn modelId="{E4DFF9E8-991D-4252-BBAE-492BD9F90323}" type="presOf" srcId="{E7BCF5DE-8B1F-44B7-9D5B-4A7EA4866DD1}" destId="{24511562-EF9E-47E8-BB0B-9BA5AD7B5788}" srcOrd="0" destOrd="0" presId="urn:microsoft.com/office/officeart/2005/8/layout/chevron2"/>
    <dgm:cxn modelId="{EA11B9FB-80E8-4DD4-BDC4-83FACFCCB636}" srcId="{3B5D7F70-BB0C-48A8-AB0A-A01DA2737DED}" destId="{0B2E0453-C80C-40FE-8C60-72ED3A52CC12}" srcOrd="0" destOrd="0" parTransId="{53D2D7A1-DA78-47BC-8360-1BF7A150239E}" sibTransId="{D0E2D0CE-38FF-4C51-8936-60F085AB54C7}"/>
    <dgm:cxn modelId="{4813F3AD-D338-42E0-B2A7-E6E3A257ED48}" type="presParOf" srcId="{E58BB5ED-0165-4374-99F4-E1DA68542D06}" destId="{486C9CE5-E560-47B6-80D8-017CEEAE550D}" srcOrd="0" destOrd="0" presId="urn:microsoft.com/office/officeart/2005/8/layout/chevron2"/>
    <dgm:cxn modelId="{1BC0A225-9C40-4982-9DBE-CDB7BAB16A17}" type="presParOf" srcId="{486C9CE5-E560-47B6-80D8-017CEEAE550D}" destId="{7DF09797-BC32-44BB-85EE-1A4996662D5E}" srcOrd="0" destOrd="0" presId="urn:microsoft.com/office/officeart/2005/8/layout/chevron2"/>
    <dgm:cxn modelId="{9D346E6B-6F5D-44F5-A261-96EA309F890B}" type="presParOf" srcId="{486C9CE5-E560-47B6-80D8-017CEEAE550D}" destId="{53F8805C-0B53-4358-8BA8-8F3EED724AD6}" srcOrd="1" destOrd="0" presId="urn:microsoft.com/office/officeart/2005/8/layout/chevron2"/>
    <dgm:cxn modelId="{C379147E-D8D4-48D3-A527-64838F9DED9E}" type="presParOf" srcId="{E58BB5ED-0165-4374-99F4-E1DA68542D06}" destId="{85EBE658-1655-4C50-B1BA-D1D3DC7524F8}" srcOrd="1" destOrd="0" presId="urn:microsoft.com/office/officeart/2005/8/layout/chevron2"/>
    <dgm:cxn modelId="{8C2EB3AE-9CF5-4326-A7CE-1915DF57C96F}" type="presParOf" srcId="{E58BB5ED-0165-4374-99F4-E1DA68542D06}" destId="{56C5B669-D8D8-4D29-8FC9-68171A13F446}" srcOrd="2" destOrd="0" presId="urn:microsoft.com/office/officeart/2005/8/layout/chevron2"/>
    <dgm:cxn modelId="{680FE86B-1AD0-4F3C-9CBA-42C0D1063414}" type="presParOf" srcId="{56C5B669-D8D8-4D29-8FC9-68171A13F446}" destId="{36D9AAB5-A163-4D0A-8504-642EEC2AD240}" srcOrd="0" destOrd="0" presId="urn:microsoft.com/office/officeart/2005/8/layout/chevron2"/>
    <dgm:cxn modelId="{8DFD90F4-2FD5-439C-B9A4-5B31A6F71318}" type="presParOf" srcId="{56C5B669-D8D8-4D29-8FC9-68171A13F446}" destId="{24511562-EF9E-47E8-BB0B-9BA5AD7B5788}" srcOrd="1" destOrd="0" presId="urn:microsoft.com/office/officeart/2005/8/layout/chevron2"/>
    <dgm:cxn modelId="{52D663C4-EAF3-4DBC-A947-02E006DF21E8}" type="presParOf" srcId="{E58BB5ED-0165-4374-99F4-E1DA68542D06}" destId="{53B31924-4845-42F5-BB5C-95EC1D0A2B54}" srcOrd="3" destOrd="0" presId="urn:microsoft.com/office/officeart/2005/8/layout/chevron2"/>
    <dgm:cxn modelId="{A5EC31A0-FAE9-4315-A018-A1FD34751D3A}" type="presParOf" srcId="{E58BB5ED-0165-4374-99F4-E1DA68542D06}" destId="{6F2918B8-C6EE-4080-A229-E2271B55DAD5}" srcOrd="4" destOrd="0" presId="urn:microsoft.com/office/officeart/2005/8/layout/chevron2"/>
    <dgm:cxn modelId="{18073AB8-7F2D-4FB4-A015-14A659C571A5}" type="presParOf" srcId="{6F2918B8-C6EE-4080-A229-E2271B55DAD5}" destId="{C25A9F2F-B349-40D9-A464-9454A7768021}" srcOrd="0" destOrd="0" presId="urn:microsoft.com/office/officeart/2005/8/layout/chevron2"/>
    <dgm:cxn modelId="{208EB369-8795-4823-9EAC-F6200912EA7C}" type="presParOf" srcId="{6F2918B8-C6EE-4080-A229-E2271B55DAD5}" destId="{432216EC-CFF1-4237-B401-133614F3AA4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B22FB8-DBBD-4746-8F50-302961994C8D}"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B7A6CFE9-8D2A-466B-806B-46FB90814E04}">
      <dgm:prSet phldrT="[Text]" custT="1"/>
      <dgm:spPr/>
      <dgm:t>
        <a:bodyPr/>
        <a:lstStyle/>
        <a:p>
          <a:r>
            <a:rPr lang="en-US" sz="2000" b="1" dirty="0">
              <a:latin typeface="Times New Roman" pitchFamily="18" charset="0"/>
              <a:cs typeface="Times New Roman" pitchFamily="18" charset="0"/>
            </a:rPr>
            <a:t>Complicated Question</a:t>
          </a:r>
        </a:p>
      </dgm:t>
    </dgm:pt>
    <dgm:pt modelId="{0F8B9A98-5DC7-41DF-8910-9BCC13F97C28}" type="parTrans" cxnId="{ECCB3A51-E9B8-43B0-BF4E-56276712B9A4}">
      <dgm:prSet/>
      <dgm:spPr/>
      <dgm:t>
        <a:bodyPr/>
        <a:lstStyle/>
        <a:p>
          <a:endParaRPr lang="en-US"/>
        </a:p>
      </dgm:t>
    </dgm:pt>
    <dgm:pt modelId="{6096B7F8-6746-46AD-ADCD-39B6F2A5214B}" type="sibTrans" cxnId="{ECCB3A51-E9B8-43B0-BF4E-56276712B9A4}">
      <dgm:prSet/>
      <dgm:spPr/>
      <dgm:t>
        <a:bodyPr/>
        <a:lstStyle/>
        <a:p>
          <a:endParaRPr lang="en-US"/>
        </a:p>
      </dgm:t>
    </dgm:pt>
    <dgm:pt modelId="{6389F016-303D-4ACA-A715-06BB8EA3289B}">
      <dgm:prSet phldrT="[Text]" custT="1"/>
      <dgm:spPr/>
      <dgm:t>
        <a:bodyPr/>
        <a:lstStyle/>
        <a:p>
          <a:r>
            <a:rPr lang="en-US" sz="2000" b="1" dirty="0">
              <a:latin typeface="Times New Roman" pitchFamily="18" charset="0"/>
              <a:cs typeface="Times New Roman" pitchFamily="18" charset="0"/>
            </a:rPr>
            <a:t>Indicates respondent that there are not many questions left for the respondent to fill.</a:t>
          </a:r>
        </a:p>
      </dgm:t>
    </dgm:pt>
    <dgm:pt modelId="{F4D99D7C-6226-4C2D-BC79-BAD348476CEF}" type="parTrans" cxnId="{C84052C1-601D-45A8-8A51-D299713BC14C}">
      <dgm:prSet/>
      <dgm:spPr/>
      <dgm:t>
        <a:bodyPr/>
        <a:lstStyle/>
        <a:p>
          <a:endParaRPr lang="en-US"/>
        </a:p>
      </dgm:t>
    </dgm:pt>
    <dgm:pt modelId="{BB13BF63-0DFD-4ED1-ABA0-4D78866BE9D7}" type="sibTrans" cxnId="{C84052C1-601D-45A8-8A51-D299713BC14C}">
      <dgm:prSet/>
      <dgm:spPr/>
      <dgm:t>
        <a:bodyPr/>
        <a:lstStyle/>
        <a:p>
          <a:endParaRPr lang="en-US"/>
        </a:p>
      </dgm:t>
    </dgm:pt>
    <dgm:pt modelId="{FBB6DBFD-2D7E-4115-ADE8-1D4F0E9410CA}">
      <dgm:prSet phldrT="[Text]" custT="1"/>
      <dgm:spPr/>
      <dgm:t>
        <a:bodyPr/>
        <a:lstStyle/>
        <a:p>
          <a:r>
            <a:rPr lang="en-US" sz="2000" b="1" dirty="0">
              <a:latin typeface="Times New Roman" pitchFamily="18" charset="0"/>
              <a:cs typeface="Times New Roman" pitchFamily="18" charset="0"/>
            </a:rPr>
            <a:t>Classified and </a:t>
          </a:r>
          <a:r>
            <a:rPr lang="en-US" sz="1600" b="1" dirty="0">
              <a:latin typeface="Times New Roman" pitchFamily="18" charset="0"/>
              <a:cs typeface="Times New Roman" pitchFamily="18" charset="0"/>
            </a:rPr>
            <a:t>Demographics</a:t>
          </a:r>
          <a:endParaRPr lang="en-US" sz="2000" b="1" dirty="0">
            <a:latin typeface="Times New Roman" pitchFamily="18" charset="0"/>
            <a:cs typeface="Times New Roman" pitchFamily="18" charset="0"/>
          </a:endParaRPr>
        </a:p>
      </dgm:t>
    </dgm:pt>
    <dgm:pt modelId="{B1CF1335-A7D7-4C55-A548-359B26EEE164}" type="parTrans" cxnId="{8C11C00A-101E-4BDE-B078-A9C233530511}">
      <dgm:prSet/>
      <dgm:spPr/>
      <dgm:t>
        <a:bodyPr/>
        <a:lstStyle/>
        <a:p>
          <a:endParaRPr lang="en-US"/>
        </a:p>
      </dgm:t>
    </dgm:pt>
    <dgm:pt modelId="{C9CBE603-D8BD-4F3D-B299-BE714B82E9C6}" type="sibTrans" cxnId="{8C11C00A-101E-4BDE-B078-A9C233530511}">
      <dgm:prSet/>
      <dgm:spPr/>
      <dgm:t>
        <a:bodyPr/>
        <a:lstStyle/>
        <a:p>
          <a:endParaRPr lang="en-US"/>
        </a:p>
      </dgm:t>
    </dgm:pt>
    <dgm:pt modelId="{CE459884-21F6-43FD-B1A9-0654B59732BF}">
      <dgm:prSet phldrT="[Text]" custT="1"/>
      <dgm:spPr/>
      <dgm:t>
        <a:bodyPr/>
        <a:lstStyle/>
        <a:p>
          <a:r>
            <a:rPr lang="en-US" sz="2000" b="1" dirty="0">
              <a:latin typeface="Times New Roman" pitchFamily="18" charset="0"/>
              <a:cs typeface="Times New Roman" pitchFamily="18" charset="0"/>
            </a:rPr>
            <a:t>Indicate the closure of the questionnaire.</a:t>
          </a:r>
        </a:p>
      </dgm:t>
    </dgm:pt>
    <dgm:pt modelId="{4F5BBDD9-BF11-4880-BA3D-971CB65D93C6}" type="parTrans" cxnId="{48B32352-B808-4DB1-B292-209DC73361A2}">
      <dgm:prSet/>
      <dgm:spPr/>
      <dgm:t>
        <a:bodyPr/>
        <a:lstStyle/>
        <a:p>
          <a:endParaRPr lang="en-US"/>
        </a:p>
      </dgm:t>
    </dgm:pt>
    <dgm:pt modelId="{360C2B3A-C8D7-4E0E-A724-767F21756A5C}" type="sibTrans" cxnId="{48B32352-B808-4DB1-B292-209DC73361A2}">
      <dgm:prSet/>
      <dgm:spPr/>
      <dgm:t>
        <a:bodyPr/>
        <a:lstStyle/>
        <a:p>
          <a:endParaRPr lang="en-US"/>
        </a:p>
      </dgm:t>
    </dgm:pt>
    <dgm:pt modelId="{85E711A3-768B-48C3-9293-34451889FE3E}" type="pres">
      <dgm:prSet presAssocID="{5EB22FB8-DBBD-4746-8F50-302961994C8D}" presName="linearFlow" presStyleCnt="0">
        <dgm:presLayoutVars>
          <dgm:dir/>
          <dgm:animLvl val="lvl"/>
          <dgm:resizeHandles val="exact"/>
        </dgm:presLayoutVars>
      </dgm:prSet>
      <dgm:spPr/>
    </dgm:pt>
    <dgm:pt modelId="{DEA5969F-669F-4267-BC21-6BA76DABF1C2}" type="pres">
      <dgm:prSet presAssocID="{B7A6CFE9-8D2A-466B-806B-46FB90814E04}" presName="composite" presStyleCnt="0"/>
      <dgm:spPr/>
    </dgm:pt>
    <dgm:pt modelId="{C6E3A8E2-752D-46E2-A6D9-C1A869BFE31C}" type="pres">
      <dgm:prSet presAssocID="{B7A6CFE9-8D2A-466B-806B-46FB90814E04}" presName="parentText" presStyleLbl="alignNode1" presStyleIdx="0" presStyleCnt="2">
        <dgm:presLayoutVars>
          <dgm:chMax val="1"/>
          <dgm:bulletEnabled val="1"/>
        </dgm:presLayoutVars>
      </dgm:prSet>
      <dgm:spPr/>
    </dgm:pt>
    <dgm:pt modelId="{E243762D-5A4C-4811-BE6E-0079C6916069}" type="pres">
      <dgm:prSet presAssocID="{B7A6CFE9-8D2A-466B-806B-46FB90814E04}" presName="descendantText" presStyleLbl="alignAcc1" presStyleIdx="0" presStyleCnt="2">
        <dgm:presLayoutVars>
          <dgm:bulletEnabled val="1"/>
        </dgm:presLayoutVars>
      </dgm:prSet>
      <dgm:spPr/>
    </dgm:pt>
    <dgm:pt modelId="{FA88EE17-509C-4308-B48E-521063854BCB}" type="pres">
      <dgm:prSet presAssocID="{6096B7F8-6746-46AD-ADCD-39B6F2A5214B}" presName="sp" presStyleCnt="0"/>
      <dgm:spPr/>
    </dgm:pt>
    <dgm:pt modelId="{C7916C42-784D-41B8-A516-AFDBD088065A}" type="pres">
      <dgm:prSet presAssocID="{FBB6DBFD-2D7E-4115-ADE8-1D4F0E9410CA}" presName="composite" presStyleCnt="0"/>
      <dgm:spPr/>
    </dgm:pt>
    <dgm:pt modelId="{ABA89215-356D-4C3B-ABEC-0D8DC42A8496}" type="pres">
      <dgm:prSet presAssocID="{FBB6DBFD-2D7E-4115-ADE8-1D4F0E9410CA}" presName="parentText" presStyleLbl="alignNode1" presStyleIdx="1" presStyleCnt="2" custLinFactNeighborX="0" custLinFactNeighborY="214">
        <dgm:presLayoutVars>
          <dgm:chMax val="1"/>
          <dgm:bulletEnabled val="1"/>
        </dgm:presLayoutVars>
      </dgm:prSet>
      <dgm:spPr/>
    </dgm:pt>
    <dgm:pt modelId="{0A0365E4-A0B8-4A96-9FB4-A504E0327B35}" type="pres">
      <dgm:prSet presAssocID="{FBB6DBFD-2D7E-4115-ADE8-1D4F0E9410CA}" presName="descendantText" presStyleLbl="alignAcc1" presStyleIdx="1" presStyleCnt="2" custLinFactNeighborX="-558" custLinFactNeighborY="2058">
        <dgm:presLayoutVars>
          <dgm:bulletEnabled val="1"/>
        </dgm:presLayoutVars>
      </dgm:prSet>
      <dgm:spPr/>
    </dgm:pt>
  </dgm:ptLst>
  <dgm:cxnLst>
    <dgm:cxn modelId="{8C11C00A-101E-4BDE-B078-A9C233530511}" srcId="{5EB22FB8-DBBD-4746-8F50-302961994C8D}" destId="{FBB6DBFD-2D7E-4115-ADE8-1D4F0E9410CA}" srcOrd="1" destOrd="0" parTransId="{B1CF1335-A7D7-4C55-A548-359B26EEE164}" sibTransId="{C9CBE603-D8BD-4F3D-B299-BE714B82E9C6}"/>
    <dgm:cxn modelId="{938DE325-42D5-401E-B275-C85A856F9B2F}" type="presOf" srcId="{FBB6DBFD-2D7E-4115-ADE8-1D4F0E9410CA}" destId="{ABA89215-356D-4C3B-ABEC-0D8DC42A8496}" srcOrd="0" destOrd="0" presId="urn:microsoft.com/office/officeart/2005/8/layout/chevron2"/>
    <dgm:cxn modelId="{BEC31F34-4997-4CA1-9D22-A7C194D9B6F5}" type="presOf" srcId="{CE459884-21F6-43FD-B1A9-0654B59732BF}" destId="{0A0365E4-A0B8-4A96-9FB4-A504E0327B35}" srcOrd="0" destOrd="0" presId="urn:microsoft.com/office/officeart/2005/8/layout/chevron2"/>
    <dgm:cxn modelId="{CEDAE34A-7B10-4A43-8AE1-211E7FFC92FE}" type="presOf" srcId="{B7A6CFE9-8D2A-466B-806B-46FB90814E04}" destId="{C6E3A8E2-752D-46E2-A6D9-C1A869BFE31C}" srcOrd="0" destOrd="0" presId="urn:microsoft.com/office/officeart/2005/8/layout/chevron2"/>
    <dgm:cxn modelId="{ECCB3A51-E9B8-43B0-BF4E-56276712B9A4}" srcId="{5EB22FB8-DBBD-4746-8F50-302961994C8D}" destId="{B7A6CFE9-8D2A-466B-806B-46FB90814E04}" srcOrd="0" destOrd="0" parTransId="{0F8B9A98-5DC7-41DF-8910-9BCC13F97C28}" sibTransId="{6096B7F8-6746-46AD-ADCD-39B6F2A5214B}"/>
    <dgm:cxn modelId="{48B32352-B808-4DB1-B292-209DC73361A2}" srcId="{FBB6DBFD-2D7E-4115-ADE8-1D4F0E9410CA}" destId="{CE459884-21F6-43FD-B1A9-0654B59732BF}" srcOrd="0" destOrd="0" parTransId="{4F5BBDD9-BF11-4880-BA3D-971CB65D93C6}" sibTransId="{360C2B3A-C8D7-4E0E-A724-767F21756A5C}"/>
    <dgm:cxn modelId="{0D961A74-1E12-49B7-BD43-72428AACCFA8}" type="presOf" srcId="{5EB22FB8-DBBD-4746-8F50-302961994C8D}" destId="{85E711A3-768B-48C3-9293-34451889FE3E}" srcOrd="0" destOrd="0" presId="urn:microsoft.com/office/officeart/2005/8/layout/chevron2"/>
    <dgm:cxn modelId="{C84052C1-601D-45A8-8A51-D299713BC14C}" srcId="{B7A6CFE9-8D2A-466B-806B-46FB90814E04}" destId="{6389F016-303D-4ACA-A715-06BB8EA3289B}" srcOrd="0" destOrd="0" parTransId="{F4D99D7C-6226-4C2D-BC79-BAD348476CEF}" sibTransId="{BB13BF63-0DFD-4ED1-ABA0-4D78866BE9D7}"/>
    <dgm:cxn modelId="{9C26A2C2-73E6-4A9A-BE75-F002E35A4B70}" type="presOf" srcId="{6389F016-303D-4ACA-A715-06BB8EA3289B}" destId="{E243762D-5A4C-4811-BE6E-0079C6916069}" srcOrd="0" destOrd="0" presId="urn:microsoft.com/office/officeart/2005/8/layout/chevron2"/>
    <dgm:cxn modelId="{26A9C4DA-7339-4BD8-9765-3CBB28938BCD}" type="presParOf" srcId="{85E711A3-768B-48C3-9293-34451889FE3E}" destId="{DEA5969F-669F-4267-BC21-6BA76DABF1C2}" srcOrd="0" destOrd="0" presId="urn:microsoft.com/office/officeart/2005/8/layout/chevron2"/>
    <dgm:cxn modelId="{BE417C18-2A98-4644-830B-908708EAA0FA}" type="presParOf" srcId="{DEA5969F-669F-4267-BC21-6BA76DABF1C2}" destId="{C6E3A8E2-752D-46E2-A6D9-C1A869BFE31C}" srcOrd="0" destOrd="0" presId="urn:microsoft.com/office/officeart/2005/8/layout/chevron2"/>
    <dgm:cxn modelId="{E6BF59F3-0236-4833-AE79-430D8A66CC0B}" type="presParOf" srcId="{DEA5969F-669F-4267-BC21-6BA76DABF1C2}" destId="{E243762D-5A4C-4811-BE6E-0079C6916069}" srcOrd="1" destOrd="0" presId="urn:microsoft.com/office/officeart/2005/8/layout/chevron2"/>
    <dgm:cxn modelId="{058AA00C-8930-400E-A89D-5901E538BB18}" type="presParOf" srcId="{85E711A3-768B-48C3-9293-34451889FE3E}" destId="{FA88EE17-509C-4308-B48E-521063854BCB}" srcOrd="1" destOrd="0" presId="urn:microsoft.com/office/officeart/2005/8/layout/chevron2"/>
    <dgm:cxn modelId="{E5897754-38A2-4552-AB24-549F097964DB}" type="presParOf" srcId="{85E711A3-768B-48C3-9293-34451889FE3E}" destId="{C7916C42-784D-41B8-A516-AFDBD088065A}" srcOrd="2" destOrd="0" presId="urn:microsoft.com/office/officeart/2005/8/layout/chevron2"/>
    <dgm:cxn modelId="{50014EC9-E673-4236-BE6D-67C79320DF95}" type="presParOf" srcId="{C7916C42-784D-41B8-A516-AFDBD088065A}" destId="{ABA89215-356D-4C3B-ABEC-0D8DC42A8496}" srcOrd="0" destOrd="0" presId="urn:microsoft.com/office/officeart/2005/8/layout/chevron2"/>
    <dgm:cxn modelId="{599C1EFA-477D-402A-9167-1FED93B5ABC4}" type="presParOf" srcId="{C7916C42-784D-41B8-A516-AFDBD088065A}" destId="{0A0365E4-A0B8-4A96-9FB4-A504E0327B3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09797-BC32-44BB-85EE-1A4996662D5E}">
      <dsp:nvSpPr>
        <dsp:cNvPr id="0" name=""/>
        <dsp:cNvSpPr/>
      </dsp:nvSpPr>
      <dsp:spPr>
        <a:xfrm rot="5400000">
          <a:off x="-251342" y="251342"/>
          <a:ext cx="1675617" cy="1172932"/>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Times New Roman" pitchFamily="18" charset="0"/>
              <a:cs typeface="Times New Roman" pitchFamily="18" charset="0"/>
            </a:rPr>
            <a:t>Screening Questions</a:t>
          </a:r>
        </a:p>
      </dsp:txBody>
      <dsp:txXfrm rot="-5400000">
        <a:off x="1" y="586465"/>
        <a:ext cx="1172932" cy="502685"/>
      </dsp:txXfrm>
    </dsp:sp>
    <dsp:sp modelId="{53F8805C-0B53-4358-8BA8-8F3EED724AD6}">
      <dsp:nvSpPr>
        <dsp:cNvPr id="0" name=""/>
        <dsp:cNvSpPr/>
      </dsp:nvSpPr>
      <dsp:spPr>
        <a:xfrm rot="5400000">
          <a:off x="4156404" y="-2983471"/>
          <a:ext cx="1089724" cy="70566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Times New Roman" pitchFamily="18" charset="0"/>
              <a:cs typeface="Times New Roman" pitchFamily="18" charset="0"/>
            </a:rPr>
            <a:t>These questions are used to identify the respondent types as described by the researcher in the survey.</a:t>
          </a:r>
          <a:endParaRPr lang="en-US" sz="2000" b="1" kern="1200" dirty="0"/>
        </a:p>
      </dsp:txBody>
      <dsp:txXfrm rot="-5400000">
        <a:off x="1172933" y="53196"/>
        <a:ext cx="7003471" cy="983332"/>
      </dsp:txXfrm>
    </dsp:sp>
    <dsp:sp modelId="{36D9AAB5-A163-4D0A-8504-642EEC2AD240}">
      <dsp:nvSpPr>
        <dsp:cNvPr id="0" name=""/>
        <dsp:cNvSpPr/>
      </dsp:nvSpPr>
      <dsp:spPr>
        <a:xfrm rot="5400000">
          <a:off x="-251342" y="1737633"/>
          <a:ext cx="1675617" cy="1172932"/>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Times New Roman" pitchFamily="18" charset="0"/>
              <a:cs typeface="Times New Roman" pitchFamily="18" charset="0"/>
            </a:rPr>
            <a:t>Warm up Questions</a:t>
          </a:r>
        </a:p>
      </dsp:txBody>
      <dsp:txXfrm rot="-5400000">
        <a:off x="1" y="2072756"/>
        <a:ext cx="1172932" cy="502685"/>
      </dsp:txXfrm>
    </dsp:sp>
    <dsp:sp modelId="{24511562-EF9E-47E8-BB0B-9BA5AD7B5788}">
      <dsp:nvSpPr>
        <dsp:cNvPr id="0" name=""/>
        <dsp:cNvSpPr/>
      </dsp:nvSpPr>
      <dsp:spPr>
        <a:xfrm rot="5400000">
          <a:off x="4156690" y="-1497466"/>
          <a:ext cx="1089151" cy="70566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Times New Roman" pitchFamily="18" charset="0"/>
              <a:cs typeface="Times New Roman" pitchFamily="18" charset="0"/>
            </a:rPr>
            <a:t>These question are written in a very simple words and neutral tone with a purpose to generate the interest of the respondent in the research.</a:t>
          </a:r>
        </a:p>
      </dsp:txBody>
      <dsp:txXfrm rot="-5400000">
        <a:off x="1172932" y="1539460"/>
        <a:ext cx="7003499" cy="982815"/>
      </dsp:txXfrm>
    </dsp:sp>
    <dsp:sp modelId="{C25A9F2F-B349-40D9-A464-9454A7768021}">
      <dsp:nvSpPr>
        <dsp:cNvPr id="0" name=""/>
        <dsp:cNvSpPr/>
      </dsp:nvSpPr>
      <dsp:spPr>
        <a:xfrm rot="5400000">
          <a:off x="-251342" y="3220145"/>
          <a:ext cx="1675617" cy="1172932"/>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Times New Roman" pitchFamily="18" charset="0"/>
              <a:cs typeface="Times New Roman" pitchFamily="18" charset="0"/>
            </a:rPr>
            <a:t>Transition Statements</a:t>
          </a:r>
        </a:p>
      </dsp:txBody>
      <dsp:txXfrm rot="-5400000">
        <a:off x="1" y="3555268"/>
        <a:ext cx="1172932" cy="502685"/>
      </dsp:txXfrm>
    </dsp:sp>
    <dsp:sp modelId="{432216EC-CFF1-4237-B401-133614F3AA43}">
      <dsp:nvSpPr>
        <dsp:cNvPr id="0" name=""/>
        <dsp:cNvSpPr/>
      </dsp:nvSpPr>
      <dsp:spPr>
        <a:xfrm rot="5400000">
          <a:off x="4156690" y="-14954"/>
          <a:ext cx="1089151" cy="7056667"/>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Times New Roman" pitchFamily="18" charset="0"/>
              <a:cs typeface="Times New Roman" pitchFamily="18" charset="0"/>
            </a:rPr>
            <a:t>These notify the respondents that the subject or format of the following question will change.</a:t>
          </a:r>
        </a:p>
      </dsp:txBody>
      <dsp:txXfrm rot="-5400000">
        <a:off x="1172932" y="3021972"/>
        <a:ext cx="7003499" cy="982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3A8E2-752D-46E2-A6D9-C1A869BFE31C}">
      <dsp:nvSpPr>
        <dsp:cNvPr id="0" name=""/>
        <dsp:cNvSpPr/>
      </dsp:nvSpPr>
      <dsp:spPr>
        <a:xfrm rot="5400000">
          <a:off x="-323875" y="327200"/>
          <a:ext cx="2159171" cy="1511419"/>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Times New Roman" pitchFamily="18" charset="0"/>
              <a:cs typeface="Times New Roman" pitchFamily="18" charset="0"/>
            </a:rPr>
            <a:t>Complicated Question</a:t>
          </a:r>
        </a:p>
      </dsp:txBody>
      <dsp:txXfrm rot="-5400000">
        <a:off x="2" y="759034"/>
        <a:ext cx="1511419" cy="647752"/>
      </dsp:txXfrm>
    </dsp:sp>
    <dsp:sp modelId="{E243762D-5A4C-4811-BE6E-0079C6916069}">
      <dsp:nvSpPr>
        <dsp:cNvPr id="0" name=""/>
        <dsp:cNvSpPr/>
      </dsp:nvSpPr>
      <dsp:spPr>
        <a:xfrm rot="5400000">
          <a:off x="4016379" y="-2501634"/>
          <a:ext cx="1403461" cy="641338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Times New Roman" pitchFamily="18" charset="0"/>
              <a:cs typeface="Times New Roman" pitchFamily="18" charset="0"/>
            </a:rPr>
            <a:t>Indicates respondent that there are not many questions left for the respondent to fill.</a:t>
          </a:r>
        </a:p>
      </dsp:txBody>
      <dsp:txXfrm rot="-5400000">
        <a:off x="1511420" y="71836"/>
        <a:ext cx="6344869" cy="1266439"/>
      </dsp:txXfrm>
    </dsp:sp>
    <dsp:sp modelId="{ABA89215-356D-4C3B-ABEC-0D8DC42A8496}">
      <dsp:nvSpPr>
        <dsp:cNvPr id="0" name=""/>
        <dsp:cNvSpPr/>
      </dsp:nvSpPr>
      <dsp:spPr>
        <a:xfrm rot="5400000">
          <a:off x="-323875" y="2203304"/>
          <a:ext cx="2159171" cy="1511419"/>
        </a:xfrm>
        <a:prstGeom prst="chevron">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w="9525" cap="flat" cmpd="sng" algn="ctr">
          <a:solidFill>
            <a:schemeClr val="accent1">
              <a:hueOff val="0"/>
              <a:satOff val="0"/>
              <a:lumOff val="0"/>
              <a:alphaOff val="0"/>
            </a:schemeClr>
          </a:solidFill>
          <a:prstDash val="solid"/>
        </a:ln>
        <a:effectLst>
          <a:outerShdw blurRad="65500" dist="381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Times New Roman" pitchFamily="18" charset="0"/>
              <a:cs typeface="Times New Roman" pitchFamily="18" charset="0"/>
            </a:rPr>
            <a:t>Classified and </a:t>
          </a:r>
          <a:r>
            <a:rPr lang="en-US" sz="1600" b="1" kern="1200" dirty="0">
              <a:latin typeface="Times New Roman" pitchFamily="18" charset="0"/>
              <a:cs typeface="Times New Roman" pitchFamily="18" charset="0"/>
            </a:rPr>
            <a:t>Demographics</a:t>
          </a:r>
          <a:endParaRPr lang="en-US" sz="2000" b="1" kern="1200" dirty="0">
            <a:latin typeface="Times New Roman" pitchFamily="18" charset="0"/>
            <a:cs typeface="Times New Roman" pitchFamily="18" charset="0"/>
          </a:endParaRPr>
        </a:p>
      </dsp:txBody>
      <dsp:txXfrm rot="-5400000">
        <a:off x="2" y="2635138"/>
        <a:ext cx="1511419" cy="647752"/>
      </dsp:txXfrm>
    </dsp:sp>
    <dsp:sp modelId="{0A0365E4-A0B8-4A96-9FB4-A504E0327B35}">
      <dsp:nvSpPr>
        <dsp:cNvPr id="0" name=""/>
        <dsp:cNvSpPr/>
      </dsp:nvSpPr>
      <dsp:spPr>
        <a:xfrm rot="5400000">
          <a:off x="3980223" y="-599588"/>
          <a:ext cx="1404199" cy="641338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latin typeface="Times New Roman" pitchFamily="18" charset="0"/>
              <a:cs typeface="Times New Roman" pitchFamily="18" charset="0"/>
            </a:rPr>
            <a:t>Indicate the closure of the questionnaire.</a:t>
          </a:r>
        </a:p>
      </dsp:txBody>
      <dsp:txXfrm rot="-5400000">
        <a:off x="1475633" y="1973549"/>
        <a:ext cx="6344833" cy="12671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61D1FD-3393-44E9-B32F-BA9DDD511597}" type="datetimeFigureOut">
              <a:rPr lang="en-US" smtClean="0"/>
              <a:pPr/>
              <a:t>1/11/2020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1C8914-06EF-41B0-9418-467E72961E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1C8914-06EF-41B0-9418-467E72961E2F}"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1D8BD707-D9CF-40AE-B4C6-C98DA3205C09}"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1/11/2020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0" y="1"/>
            <a:ext cx="9144000"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76200"/>
            <a:ext cx="8183880" cy="1051560"/>
          </a:xfrm>
        </p:spPr>
        <p:txBody>
          <a:bodyPr>
            <a:normAutofit/>
          </a:bodyPr>
          <a:lstStyle/>
          <a:p>
            <a:r>
              <a:rPr lang="en-US" sz="4400" dirty="0">
                <a:latin typeface="Times New Roman" pitchFamily="18" charset="0"/>
                <a:cs typeface="Times New Roman" pitchFamily="18" charset="0"/>
              </a:rPr>
              <a:t>Types of Questions</a:t>
            </a:r>
          </a:p>
        </p:txBody>
      </p:sp>
      <p:sp>
        <p:nvSpPr>
          <p:cNvPr id="3" name="Content Placeholder 2"/>
          <p:cNvSpPr>
            <a:spLocks noGrp="1"/>
          </p:cNvSpPr>
          <p:nvPr>
            <p:ph idx="1"/>
          </p:nvPr>
        </p:nvSpPr>
        <p:spPr>
          <a:xfrm>
            <a:off x="457200" y="1447800"/>
            <a:ext cx="8183880" cy="4416552"/>
          </a:xfrm>
        </p:spPr>
        <p:txBody>
          <a:bodyPr/>
          <a:lstStyle/>
          <a:p>
            <a:pPr>
              <a:buNone/>
            </a:pPr>
            <a:r>
              <a:rPr lang="en-US" dirty="0">
                <a:latin typeface="Times New Roman" pitchFamily="18" charset="0"/>
                <a:cs typeface="Times New Roman" pitchFamily="18" charset="0"/>
              </a:rPr>
              <a:t>There are four Types of Questions.</a:t>
            </a:r>
          </a:p>
          <a:p>
            <a:pPr>
              <a:buNone/>
            </a:pPr>
            <a:endParaRPr lang="en-US" dirty="0">
              <a:latin typeface="Times New Roman" pitchFamily="18" charset="0"/>
              <a:cs typeface="Times New Roman" pitchFamily="18" charset="0"/>
            </a:endParaRPr>
          </a:p>
          <a:p>
            <a:pPr marL="514350" indent="-514350">
              <a:buAutoNum type="arabicPeriod"/>
            </a:pPr>
            <a:r>
              <a:rPr lang="en-US" dirty="0">
                <a:latin typeface="Times New Roman" pitchFamily="18" charset="0"/>
                <a:cs typeface="Times New Roman" pitchFamily="18" charset="0"/>
              </a:rPr>
              <a:t>Open Ended Questions. </a:t>
            </a:r>
          </a:p>
          <a:p>
            <a:pPr marL="514350" indent="-514350">
              <a:buAutoNum type="arabicPeriod"/>
            </a:pPr>
            <a:endParaRPr lang="en-US" dirty="0">
              <a:latin typeface="Times New Roman" pitchFamily="18" charset="0"/>
              <a:cs typeface="Times New Roman" pitchFamily="18" charset="0"/>
            </a:endParaRPr>
          </a:p>
          <a:p>
            <a:pPr marL="514350" indent="-514350">
              <a:buAutoNum type="arabicPeriod"/>
            </a:pPr>
            <a:r>
              <a:rPr lang="en-US" dirty="0">
                <a:latin typeface="Times New Roman" pitchFamily="18" charset="0"/>
                <a:cs typeface="Times New Roman" pitchFamily="18" charset="0"/>
              </a:rPr>
              <a:t>Closed Ended Questions.</a:t>
            </a:r>
          </a:p>
          <a:p>
            <a:pPr marL="514350" indent="-514350">
              <a:buAutoNum type="arabicPeriod"/>
            </a:pPr>
            <a:endParaRPr lang="en-US" dirty="0">
              <a:latin typeface="Times New Roman" pitchFamily="18" charset="0"/>
              <a:cs typeface="Times New Roman" pitchFamily="18" charset="0"/>
            </a:endParaRPr>
          </a:p>
          <a:p>
            <a:pPr marL="514350" indent="-514350">
              <a:buAutoNum type="arabicPeriod"/>
            </a:pPr>
            <a:r>
              <a:rPr lang="en-US" dirty="0">
                <a:latin typeface="Times New Roman" pitchFamily="18" charset="0"/>
                <a:cs typeface="Times New Roman" pitchFamily="18" charset="0"/>
              </a:rPr>
              <a:t>Mixed Questions. </a:t>
            </a:r>
          </a:p>
          <a:p>
            <a:pPr marL="514350" indent="-514350">
              <a:buAutoNum type="arabicPeriod"/>
            </a:pPr>
            <a:endParaRPr lang="en-US" dirty="0">
              <a:latin typeface="Times New Roman" pitchFamily="18" charset="0"/>
              <a:cs typeface="Times New Roman" pitchFamily="18" charset="0"/>
            </a:endParaRPr>
          </a:p>
          <a:p>
            <a:pPr marL="514350" indent="-514350">
              <a:buAutoNum type="arabicPeriod"/>
            </a:pPr>
            <a:r>
              <a:rPr lang="en-US" dirty="0">
                <a:latin typeface="Times New Roman" pitchFamily="18" charset="0"/>
                <a:cs typeface="Times New Roman" pitchFamily="18" charset="0"/>
              </a:rPr>
              <a:t>Pictorial Questions.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228600"/>
            <a:ext cx="8183880" cy="1051560"/>
          </a:xfrm>
        </p:spPr>
        <p:txBody>
          <a:bodyPr>
            <a:normAutofit/>
          </a:bodyPr>
          <a:lstStyle/>
          <a:p>
            <a:r>
              <a:rPr lang="en-US" sz="4400" dirty="0">
                <a:latin typeface="Times New Roman" pitchFamily="18" charset="0"/>
                <a:cs typeface="Times New Roman" pitchFamily="18" charset="0"/>
              </a:rPr>
              <a:t>Open Ended Questions</a:t>
            </a:r>
          </a:p>
        </p:txBody>
      </p:sp>
      <p:sp>
        <p:nvSpPr>
          <p:cNvPr id="3" name="Content Placeholder 2"/>
          <p:cNvSpPr>
            <a:spLocks noGrp="1"/>
          </p:cNvSpPr>
          <p:nvPr>
            <p:ph idx="1"/>
          </p:nvPr>
        </p:nvSpPr>
        <p:spPr>
          <a:xfrm>
            <a:off x="457200" y="1600200"/>
            <a:ext cx="8183880" cy="4187952"/>
          </a:xfrm>
        </p:spPr>
        <p:txBody>
          <a:bodyPr/>
          <a:lstStyle/>
          <a:p>
            <a:r>
              <a:rPr lang="en-US" dirty="0">
                <a:latin typeface="Times New Roman" pitchFamily="18" charset="0"/>
                <a:cs typeface="Times New Roman" pitchFamily="18" charset="0"/>
              </a:rPr>
              <a:t>These Questions  consists of few blank lines in front of the question to get a variable desired response. The length of the response must be restricted.</a:t>
            </a:r>
          </a:p>
          <a:p>
            <a:r>
              <a:rPr lang="en-US" dirty="0">
                <a:latin typeface="Times New Roman" pitchFamily="18" charset="0"/>
                <a:cs typeface="Times New Roman" pitchFamily="18" charset="0"/>
              </a:rPr>
              <a:t>The problem with these questions may arise that the response from the responded may be unclear or vague in terms of perception.</a:t>
            </a:r>
          </a:p>
          <a:p>
            <a:r>
              <a:rPr lang="en-US" dirty="0">
                <a:latin typeface="Times New Roman" pitchFamily="18" charset="0"/>
                <a:cs typeface="Times New Roman" pitchFamily="18" charset="0"/>
              </a:rPr>
              <a:t> One should avoid putting too much of open ended questions.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548640"/>
            <a:ext cx="8183880" cy="1051560"/>
          </a:xfrm>
        </p:spPr>
        <p:txBody>
          <a:bodyPr>
            <a:normAutofit/>
          </a:bodyPr>
          <a:lstStyle/>
          <a:p>
            <a:r>
              <a:rPr lang="en-US" sz="4400" dirty="0">
                <a:latin typeface="Times New Roman" pitchFamily="18" charset="0"/>
                <a:cs typeface="Times New Roman" pitchFamily="18" charset="0"/>
              </a:rPr>
              <a:t>Example:</a:t>
            </a:r>
          </a:p>
        </p:txBody>
      </p:sp>
      <p:sp>
        <p:nvSpPr>
          <p:cNvPr id="3" name="Content Placeholder 2"/>
          <p:cNvSpPr>
            <a:spLocks noGrp="1"/>
          </p:cNvSpPr>
          <p:nvPr>
            <p:ph idx="1"/>
          </p:nvPr>
        </p:nvSpPr>
        <p:spPr>
          <a:xfrm>
            <a:off x="457200" y="2136648"/>
            <a:ext cx="8183880" cy="4187952"/>
          </a:xfrm>
        </p:spPr>
        <p:txBody>
          <a:bodyPr>
            <a:normAutofit/>
          </a:bodyPr>
          <a:lstStyle/>
          <a:p>
            <a:pPr>
              <a:buNone/>
            </a:pPr>
            <a:r>
              <a:rPr lang="en-US" dirty="0">
                <a:latin typeface="Times New Roman" pitchFamily="18" charset="0"/>
                <a:cs typeface="Times New Roman" pitchFamily="18" charset="0"/>
              </a:rPr>
              <a:t>Q: What is the one thing in fashion without which you feel that your personality is incomplete?</a:t>
            </a:r>
          </a:p>
          <a:p>
            <a:pPr>
              <a:buNone/>
            </a:pPr>
            <a:r>
              <a:rPr lang="en-US" dirty="0">
                <a:latin typeface="Times New Roman" pitchFamily="18" charset="0"/>
                <a:cs typeface="Times New Roman" pitchFamily="18" charset="0"/>
              </a:rPr>
              <a:t>	____________________________________________________________________________________</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457200"/>
            <a:ext cx="8183880" cy="1051560"/>
          </a:xfrm>
        </p:spPr>
        <p:txBody>
          <a:bodyPr>
            <a:normAutofit/>
          </a:bodyPr>
          <a:lstStyle/>
          <a:p>
            <a:r>
              <a:rPr lang="en-US" sz="4400" dirty="0">
                <a:latin typeface="Times New Roman" pitchFamily="18" charset="0"/>
                <a:cs typeface="Times New Roman" pitchFamily="18" charset="0"/>
              </a:rPr>
              <a:t>Closed Ended Questions</a:t>
            </a:r>
          </a:p>
        </p:txBody>
      </p:sp>
      <p:sp>
        <p:nvSpPr>
          <p:cNvPr id="3" name="Content Placeholder 2"/>
          <p:cNvSpPr>
            <a:spLocks noGrp="1"/>
          </p:cNvSpPr>
          <p:nvPr>
            <p:ph idx="1"/>
          </p:nvPr>
        </p:nvSpPr>
        <p:spPr>
          <a:xfrm>
            <a:off x="457200" y="2060448"/>
            <a:ext cx="8183880" cy="4187952"/>
          </a:xfrm>
        </p:spPr>
        <p:txBody>
          <a:bodyPr/>
          <a:lstStyle/>
          <a:p>
            <a:r>
              <a:rPr lang="en-US" dirty="0">
                <a:latin typeface="Times New Roman" pitchFamily="18" charset="0"/>
                <a:cs typeface="Times New Roman" pitchFamily="18" charset="0"/>
              </a:rPr>
              <a:t>Closed Ended Questions are those questions in which all the possible responses from a respondent are determined and then the respondent is free to choose and answer the question.</a:t>
            </a:r>
          </a:p>
          <a:p>
            <a:pPr>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457200"/>
            <a:ext cx="8183880" cy="1051560"/>
          </a:xfrm>
        </p:spPr>
        <p:txBody>
          <a:bodyPr>
            <a:normAutofit/>
          </a:bodyPr>
          <a:lstStyle/>
          <a:p>
            <a:r>
              <a:rPr lang="en-US" sz="4400" dirty="0">
                <a:latin typeface="Times New Roman" pitchFamily="18" charset="0"/>
                <a:cs typeface="Times New Roman" pitchFamily="18" charset="0"/>
              </a:rPr>
              <a:t>Example:</a:t>
            </a:r>
          </a:p>
        </p:txBody>
      </p:sp>
      <p:sp>
        <p:nvSpPr>
          <p:cNvPr id="3" name="Content Placeholder 2"/>
          <p:cNvSpPr>
            <a:spLocks noGrp="1"/>
          </p:cNvSpPr>
          <p:nvPr>
            <p:ph idx="1"/>
          </p:nvPr>
        </p:nvSpPr>
        <p:spPr>
          <a:xfrm>
            <a:off x="457200" y="1908048"/>
            <a:ext cx="8183880" cy="4187952"/>
          </a:xfrm>
        </p:spPr>
        <p:txBody>
          <a:bodyPr/>
          <a:lstStyle/>
          <a:p>
            <a:pPr>
              <a:buNone/>
            </a:pPr>
            <a:r>
              <a:rPr lang="en-US" dirty="0">
                <a:latin typeface="Times New Roman" pitchFamily="18" charset="0"/>
                <a:cs typeface="Times New Roman" pitchFamily="18" charset="0"/>
              </a:rPr>
              <a:t>Q: How often do you go for shopping?</a:t>
            </a:r>
          </a:p>
          <a:p>
            <a:pPr lvl="0">
              <a:buNone/>
            </a:pPr>
            <a:endParaRPr lang="en-US"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a) Once a week		b) Twice a week</a:t>
            </a:r>
          </a:p>
          <a:p>
            <a:pPr lvl="0">
              <a:buNone/>
            </a:pPr>
            <a:endParaRPr lang="en-US" dirty="0">
              <a:latin typeface="Times New Roman" pitchFamily="18" charset="0"/>
              <a:cs typeface="Times New Roman" pitchFamily="18" charset="0"/>
            </a:endParaRPr>
          </a:p>
          <a:p>
            <a:pPr lvl="0">
              <a:buNone/>
            </a:pPr>
            <a:r>
              <a:rPr lang="en-US" dirty="0">
                <a:latin typeface="Times New Roman" pitchFamily="18" charset="0"/>
                <a:cs typeface="Times New Roman" pitchFamily="18" charset="0"/>
              </a:rPr>
              <a:t>c) Fort nightly		d) Once a month</a:t>
            </a:r>
          </a:p>
          <a:p>
            <a:pPr>
              <a:buNone/>
            </a:pP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228600"/>
            <a:ext cx="8183880" cy="1051560"/>
          </a:xfrm>
        </p:spPr>
        <p:txBody>
          <a:bodyPr>
            <a:normAutofit/>
          </a:bodyPr>
          <a:lstStyle/>
          <a:p>
            <a:r>
              <a:rPr lang="en-US" sz="4400" dirty="0">
                <a:latin typeface="Times New Roman" pitchFamily="18" charset="0"/>
                <a:cs typeface="Times New Roman" pitchFamily="18" charset="0"/>
              </a:rPr>
              <a:t>Mixed Questions</a:t>
            </a:r>
          </a:p>
        </p:txBody>
      </p:sp>
      <p:sp>
        <p:nvSpPr>
          <p:cNvPr id="3" name="Content Placeholder 2"/>
          <p:cNvSpPr>
            <a:spLocks noGrp="1"/>
          </p:cNvSpPr>
          <p:nvPr>
            <p:ph idx="1"/>
          </p:nvPr>
        </p:nvSpPr>
        <p:spPr>
          <a:xfrm>
            <a:off x="457200" y="1600200"/>
            <a:ext cx="8183880" cy="4838700"/>
          </a:xfrm>
        </p:spPr>
        <p:txBody>
          <a:bodyPr>
            <a:normAutofit fontScale="92500" lnSpcReduction="20000"/>
          </a:bodyPr>
          <a:lstStyle/>
          <a:p>
            <a:pPr>
              <a:buNone/>
            </a:pPr>
            <a:r>
              <a:rPr lang="en-US" sz="3000" dirty="0">
                <a:latin typeface="Times New Roman" pitchFamily="18" charset="0"/>
                <a:cs typeface="Times New Roman" pitchFamily="18" charset="0"/>
              </a:rPr>
              <a:t>	Mixed Questions have both close and open ended nature in them.</a:t>
            </a:r>
          </a:p>
          <a:p>
            <a:pPr>
              <a:buNone/>
            </a:pPr>
            <a:endParaRPr lang="en-US" sz="3000" dirty="0">
              <a:latin typeface="Times New Roman" pitchFamily="18" charset="0"/>
              <a:cs typeface="Times New Roman" pitchFamily="18" charset="0"/>
            </a:endParaRPr>
          </a:p>
          <a:p>
            <a:pPr>
              <a:buNone/>
            </a:pPr>
            <a:r>
              <a:rPr lang="en-US" sz="3000" b="1" u="sng" dirty="0">
                <a:solidFill>
                  <a:schemeClr val="accent1"/>
                </a:solidFill>
                <a:latin typeface="Times New Roman" pitchFamily="18" charset="0"/>
                <a:cs typeface="Times New Roman" pitchFamily="18" charset="0"/>
              </a:rPr>
              <a:t>Example:</a:t>
            </a:r>
          </a:p>
          <a:p>
            <a:pPr>
              <a:buNone/>
            </a:pPr>
            <a:r>
              <a:rPr lang="en-US" sz="3000" dirty="0">
                <a:latin typeface="Times New Roman" pitchFamily="18" charset="0"/>
                <a:cs typeface="Times New Roman" pitchFamily="18" charset="0"/>
              </a:rPr>
              <a:t>Q: Which commercial market do you visit the most to buy your clothes?</a:t>
            </a:r>
          </a:p>
          <a:p>
            <a:pPr lvl="0">
              <a:buNone/>
            </a:pPr>
            <a:endParaRPr lang="en-US" sz="3000" dirty="0">
              <a:latin typeface="Times New Roman" pitchFamily="18" charset="0"/>
              <a:cs typeface="Times New Roman" pitchFamily="18" charset="0"/>
            </a:endParaRPr>
          </a:p>
          <a:p>
            <a:pPr lvl="0">
              <a:buNone/>
            </a:pPr>
            <a:r>
              <a:rPr lang="en-US" sz="3000" dirty="0">
                <a:latin typeface="Times New Roman" pitchFamily="18" charset="0"/>
                <a:cs typeface="Times New Roman" pitchFamily="18" charset="0"/>
              </a:rPr>
              <a:t>a)Defence Commercial Market Y Block</a:t>
            </a:r>
          </a:p>
          <a:p>
            <a:pPr lvl="0">
              <a:buNone/>
            </a:pPr>
            <a:r>
              <a:rPr lang="en-US" sz="3000" dirty="0">
                <a:latin typeface="Times New Roman" pitchFamily="18" charset="0"/>
                <a:cs typeface="Times New Roman" pitchFamily="18" charset="0"/>
              </a:rPr>
              <a:t>b) Anaarkali 			c) Liberty	</a:t>
            </a:r>
          </a:p>
          <a:p>
            <a:pPr lvl="0">
              <a:buNone/>
            </a:pPr>
            <a:r>
              <a:rPr lang="en-US" sz="3000" dirty="0">
                <a:latin typeface="Times New Roman" pitchFamily="18" charset="0"/>
                <a:cs typeface="Times New Roman" pitchFamily="18" charset="0"/>
              </a:rPr>
              <a:t>d) Mall Road 	</a:t>
            </a:r>
          </a:p>
          <a:p>
            <a:pPr lvl="0">
              <a:buNone/>
            </a:pPr>
            <a:r>
              <a:rPr lang="en-US" sz="3000" dirty="0">
                <a:latin typeface="Times New Roman" pitchFamily="18" charset="0"/>
                <a:cs typeface="Times New Roman" pitchFamily="18" charset="0"/>
              </a:rPr>
              <a:t>e) Any other, please specify. ___________________________________</a:t>
            </a:r>
          </a:p>
          <a:p>
            <a:pPr>
              <a:buNone/>
            </a:pPr>
            <a:endParaRPr lang="en-US" b="1" dirty="0">
              <a:solidFill>
                <a:schemeClr val="accent1"/>
              </a:solidFill>
            </a:endParaRPr>
          </a:p>
          <a:p>
            <a:pPr>
              <a:buNone/>
            </a:pPr>
            <a:endParaRPr lang="en-US" b="1" dirty="0">
              <a:solidFill>
                <a:schemeClr val="accent1"/>
              </a:solidFill>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457200"/>
            <a:ext cx="8183880" cy="1051560"/>
          </a:xfrm>
        </p:spPr>
        <p:txBody>
          <a:bodyPr>
            <a:normAutofit/>
          </a:bodyPr>
          <a:lstStyle/>
          <a:p>
            <a:r>
              <a:rPr lang="en-US" sz="4400" dirty="0">
                <a:latin typeface="Times New Roman" pitchFamily="18" charset="0"/>
                <a:cs typeface="Times New Roman" pitchFamily="18" charset="0"/>
              </a:rPr>
              <a:t>Pictorial Questions </a:t>
            </a:r>
          </a:p>
        </p:txBody>
      </p:sp>
      <p:sp>
        <p:nvSpPr>
          <p:cNvPr id="3" name="Content Placeholder 2"/>
          <p:cNvSpPr>
            <a:spLocks noGrp="1"/>
          </p:cNvSpPr>
          <p:nvPr>
            <p:ph idx="1"/>
          </p:nvPr>
        </p:nvSpPr>
        <p:spPr>
          <a:xfrm>
            <a:off x="457200" y="1600200"/>
            <a:ext cx="8183880" cy="4187952"/>
          </a:xfrm>
        </p:spPr>
        <p:txBody>
          <a:bodyPr>
            <a:normAutofit/>
          </a:bodyPr>
          <a:lstStyle/>
          <a:p>
            <a:r>
              <a:rPr lang="en-US" dirty="0">
                <a:latin typeface="Times New Roman" pitchFamily="18" charset="0"/>
                <a:cs typeface="Times New Roman" pitchFamily="18" charset="0"/>
              </a:rPr>
              <a:t>The questions use graphical image to induce a response from the respondent. </a:t>
            </a:r>
          </a:p>
          <a:p>
            <a:pPr>
              <a:buNone/>
            </a:pP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Pictorial Questions are rarely used these days in Questionnaire Survey.	</a:t>
            </a:r>
          </a:p>
          <a:p>
            <a:pPr>
              <a:buNone/>
            </a:pPr>
            <a:endParaRPr lang="en-US" b="1" dirty="0">
              <a:solidFill>
                <a:schemeClr val="accent1"/>
              </a:solidFill>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685800"/>
            <a:ext cx="8183880" cy="1051560"/>
          </a:xfrm>
        </p:spPr>
        <p:txBody>
          <a:bodyPr>
            <a:noAutofit/>
          </a:bodyPr>
          <a:lstStyle/>
          <a:p>
            <a:r>
              <a:rPr lang="en-US" sz="4400" dirty="0">
                <a:latin typeface="Times New Roman" pitchFamily="18" charset="0"/>
                <a:cs typeface="Times New Roman" pitchFamily="18" charset="0"/>
              </a:rPr>
              <a:t>Characteristics of Good Questionnaire</a:t>
            </a:r>
          </a:p>
        </p:txBody>
      </p:sp>
      <p:sp>
        <p:nvSpPr>
          <p:cNvPr id="3" name="Content Placeholder 2"/>
          <p:cNvSpPr>
            <a:spLocks noGrp="1"/>
          </p:cNvSpPr>
          <p:nvPr>
            <p:ph idx="1"/>
          </p:nvPr>
        </p:nvSpPr>
        <p:spPr>
          <a:xfrm>
            <a:off x="457200" y="1981200"/>
            <a:ext cx="8183880" cy="4187952"/>
          </a:xfrm>
        </p:spPr>
        <p:txBody>
          <a:bodyPr>
            <a:normAutofit fontScale="92500" lnSpcReduction="10000"/>
          </a:bodyPr>
          <a:lstStyle/>
          <a:p>
            <a:pPr>
              <a:buNone/>
            </a:pPr>
            <a:r>
              <a:rPr lang="en-US" b="1" dirty="0">
                <a:latin typeface="Times New Roman" pitchFamily="18" charset="0"/>
                <a:cs typeface="Times New Roman" pitchFamily="18" charset="0"/>
              </a:rPr>
              <a:t>1. Validity: </a:t>
            </a:r>
          </a:p>
          <a:p>
            <a:pPr>
              <a:buNone/>
            </a:pPr>
            <a:r>
              <a:rPr lang="en-US" dirty="0">
                <a:latin typeface="Times New Roman" pitchFamily="18" charset="0"/>
                <a:cs typeface="Times New Roman" pitchFamily="18" charset="0"/>
              </a:rPr>
              <a:t>         A good Questionnaire is valid meaning that every question in the questionnaire is phrased in such a way that it is well understood by all the respondents.</a:t>
            </a:r>
          </a:p>
          <a:p>
            <a:pPr>
              <a:buNone/>
            </a:pPr>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2. Reliability:</a:t>
            </a:r>
          </a:p>
          <a:p>
            <a:pPr>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 It means that every questionnaire must yield the same answer if it is posed to the respondent repeatedly in a very short span of time. </a:t>
            </a:r>
          </a:p>
          <a:p>
            <a:pPr>
              <a:buNone/>
            </a:pPr>
            <a:r>
              <a:rPr lang="en-US" dirty="0">
                <a:latin typeface="Times New Roman" pitchFamily="18" charset="0"/>
                <a:cs typeface="Times New Roman" pitchFamily="18" charset="0"/>
              </a:rPr>
              <a:t>	  Any discrepancy must be removed in a “Test –retest”.</a:t>
            </a:r>
          </a:p>
          <a:p>
            <a:pPr>
              <a:buNone/>
            </a:pPr>
            <a:endParaRPr lang="en-US" b="1" dirty="0">
              <a:solidFill>
                <a:schemeClr val="accent1"/>
              </a:solidFill>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685800"/>
            <a:ext cx="8183880" cy="1051560"/>
          </a:xfrm>
        </p:spPr>
        <p:txBody>
          <a:bodyPr>
            <a:noAutofit/>
          </a:bodyPr>
          <a:lstStyle/>
          <a:p>
            <a:r>
              <a:rPr lang="en-US" sz="4400" dirty="0">
                <a:latin typeface="Times New Roman" pitchFamily="18" charset="0"/>
                <a:cs typeface="Times New Roman" pitchFamily="18" charset="0"/>
              </a:rPr>
              <a:t>Characteristics of Good Questionnaire</a:t>
            </a:r>
          </a:p>
        </p:txBody>
      </p:sp>
      <p:sp>
        <p:nvSpPr>
          <p:cNvPr id="3" name="Content Placeholder 2"/>
          <p:cNvSpPr>
            <a:spLocks noGrp="1"/>
          </p:cNvSpPr>
          <p:nvPr>
            <p:ph idx="1"/>
          </p:nvPr>
        </p:nvSpPr>
        <p:spPr>
          <a:xfrm>
            <a:off x="457200" y="2060448"/>
            <a:ext cx="8183880" cy="4187952"/>
          </a:xfrm>
        </p:spPr>
        <p:txBody>
          <a:bodyPr>
            <a:normAutofit/>
          </a:bodyPr>
          <a:lstStyle/>
          <a:p>
            <a:pPr>
              <a:buNone/>
            </a:pPr>
            <a:r>
              <a:rPr lang="en-US" b="1" dirty="0">
                <a:latin typeface="Times New Roman" pitchFamily="18" charset="0"/>
                <a:cs typeface="Times New Roman" pitchFamily="18" charset="0"/>
              </a:rPr>
              <a:t>3. Interesting:</a:t>
            </a:r>
          </a:p>
          <a:p>
            <a:pPr>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An Interesting Questionnaire is most likely to be completed and gives higher response rate. </a:t>
            </a:r>
          </a:p>
          <a:p>
            <a:pPr>
              <a:buNone/>
            </a:pPr>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4. Succinct: </a:t>
            </a:r>
          </a:p>
          <a:p>
            <a:pPr>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A succinct questionnaire asks question which aim to cover the research objectives.</a:t>
            </a:r>
          </a:p>
          <a:p>
            <a:pPr>
              <a:buNone/>
            </a:pP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533400" y="762000"/>
            <a:ext cx="8183880" cy="1051560"/>
          </a:xfrm>
        </p:spPr>
        <p:txBody>
          <a:bodyPr>
            <a:noAutofit/>
          </a:bodyPr>
          <a:lstStyle/>
          <a:p>
            <a:r>
              <a:rPr lang="en-US" sz="4400" dirty="0">
                <a:latin typeface="Times New Roman" pitchFamily="18" charset="0"/>
                <a:cs typeface="Times New Roman" pitchFamily="18" charset="0"/>
              </a:rPr>
              <a:t>How can we develop a Questionnaire?</a:t>
            </a:r>
          </a:p>
        </p:txBody>
      </p:sp>
      <p:sp>
        <p:nvSpPr>
          <p:cNvPr id="3" name="Content Placeholder 2"/>
          <p:cNvSpPr>
            <a:spLocks noGrp="1"/>
          </p:cNvSpPr>
          <p:nvPr>
            <p:ph idx="1"/>
          </p:nvPr>
        </p:nvSpPr>
        <p:spPr>
          <a:xfrm>
            <a:off x="457200" y="1752600"/>
            <a:ext cx="8183880" cy="4187952"/>
          </a:xfrm>
        </p:spPr>
        <p:txBody>
          <a:bodyPr>
            <a:normAutofit/>
          </a:bodyPr>
          <a:lstStyle/>
          <a:p>
            <a:pPr>
              <a:buNone/>
            </a:pPr>
            <a:r>
              <a:rPr lang="en-US" dirty="0">
                <a:latin typeface="Times New Roman" pitchFamily="18" charset="0"/>
                <a:cs typeface="Times New Roman" pitchFamily="18" charset="0"/>
              </a:rPr>
              <a:t>	The Questionnaire Design and development process can be summarized into three basic steps:</a:t>
            </a:r>
          </a:p>
          <a:p>
            <a:pPr>
              <a:buNone/>
            </a:pPr>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Developing Questions of the Questionnaire.</a:t>
            </a:r>
          </a:p>
          <a:p>
            <a:pPr>
              <a:buNone/>
            </a:pPr>
            <a:endParaRPr lang="en-US" b="1"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2. Organizing the Questions of a Questionnaire.</a:t>
            </a:r>
          </a:p>
          <a:p>
            <a:pPr>
              <a:buNone/>
            </a:pPr>
            <a:endParaRPr lang="en-US" b="1"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3. Administering the Questionnaire.</a:t>
            </a:r>
          </a:p>
          <a:p>
            <a:pPr>
              <a:buNone/>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40000"/>
          </a:blip>
          <a:srcRect/>
          <a:stretch>
            <a:fillRect/>
          </a:stretch>
        </p:blipFill>
        <p:spPr bwMode="auto">
          <a:xfrm>
            <a:off x="381000" y="381000"/>
            <a:ext cx="8382000" cy="6096000"/>
          </a:xfrm>
          <a:prstGeom prst="rect">
            <a:avLst/>
          </a:prstGeom>
          <a:noFill/>
        </p:spPr>
      </p:pic>
      <p:sp>
        <p:nvSpPr>
          <p:cNvPr id="8" name="Rectangle 7"/>
          <p:cNvSpPr/>
          <p:nvPr/>
        </p:nvSpPr>
        <p:spPr>
          <a:xfrm>
            <a:off x="4724400" y="4191000"/>
            <a:ext cx="4114800" cy="2286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990600" y="1066800"/>
            <a:ext cx="4876800" cy="1754326"/>
          </a:xfrm>
          <a:prstGeom prst="rect">
            <a:avLst/>
          </a:prstGeom>
          <a:noFill/>
        </p:spPr>
        <p:txBody>
          <a:bodyPr wrap="square" rtlCol="0">
            <a:spAutoFit/>
          </a:bodyPr>
          <a:lstStyle/>
          <a:p>
            <a:pPr algn="ctr"/>
            <a:r>
              <a:rPr lang="en-US" sz="5400" b="1" dirty="0">
                <a:solidFill>
                  <a:srgbClr val="FF6600"/>
                </a:solidFill>
                <a:effectLst>
                  <a:outerShdw blurRad="38100" dist="38100" dir="2700000" algn="tl">
                    <a:srgbClr val="000000">
                      <a:alpha val="43137"/>
                    </a:srgbClr>
                  </a:outerShdw>
                </a:effectLst>
                <a:latin typeface="Times New Roman" pitchFamily="18" charset="0"/>
                <a:cs typeface="Times New Roman" pitchFamily="18" charset="0"/>
              </a:rPr>
              <a:t>Developing  </a:t>
            </a:r>
          </a:p>
          <a:p>
            <a:pPr algn="ctr"/>
            <a:r>
              <a:rPr lang="en-US" sz="5400" b="1" dirty="0">
                <a:solidFill>
                  <a:srgbClr val="FF6600"/>
                </a:solidFill>
                <a:effectLst>
                  <a:outerShdw blurRad="38100" dist="38100" dir="2700000" algn="tl">
                    <a:srgbClr val="000000">
                      <a:alpha val="43137"/>
                    </a:srgbClr>
                  </a:outerShdw>
                </a:effectLst>
                <a:latin typeface="Times New Roman" pitchFamily="18" charset="0"/>
                <a:cs typeface="Times New Roman" pitchFamily="18" charset="0"/>
              </a:rPr>
              <a:t> Questionnaire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 descr="C:\Users\Umer\Desktop\Questionnaire\TSG iStock_000004332271Small.jpg"/>
          <p:cNvPicPr>
            <a:picLocks noChangeAspect="1" noChangeArrowheads="1"/>
          </p:cNvPicPr>
          <p:nvPr/>
        </p:nvPicPr>
        <p:blipFill>
          <a:blip r:embed="rId2" cstate="print">
            <a:lum bright="30000" contrast="-4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457200"/>
            <a:ext cx="8183880" cy="1051560"/>
          </a:xfrm>
        </p:spPr>
        <p:txBody>
          <a:bodyPr>
            <a:noAutofit/>
          </a:bodyPr>
          <a:lstStyle/>
          <a:p>
            <a:pPr algn="ctr"/>
            <a:r>
              <a:rPr lang="en-US" sz="4400" dirty="0">
                <a:latin typeface="Times New Roman" pitchFamily="18" charset="0"/>
                <a:cs typeface="Times New Roman" pitchFamily="18" charset="0"/>
              </a:rPr>
              <a:t>1. Developing Questions</a:t>
            </a:r>
          </a:p>
        </p:txBody>
      </p:sp>
      <p:sp>
        <p:nvSpPr>
          <p:cNvPr id="9" name="Rounded Rectangle 8"/>
          <p:cNvSpPr/>
          <p:nvPr/>
        </p:nvSpPr>
        <p:spPr>
          <a:xfrm>
            <a:off x="533400" y="4419600"/>
            <a:ext cx="2362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Times New Roman" pitchFamily="18" charset="0"/>
                <a:cs typeface="Times New Roman" pitchFamily="18" charset="0"/>
              </a:rPr>
              <a:t>Well Defined Research Objectives</a:t>
            </a:r>
          </a:p>
        </p:txBody>
      </p:sp>
      <p:sp>
        <p:nvSpPr>
          <p:cNvPr id="10" name="Rounded Rectangle 9"/>
          <p:cNvSpPr/>
          <p:nvPr/>
        </p:nvSpPr>
        <p:spPr>
          <a:xfrm>
            <a:off x="3429000" y="4419600"/>
            <a:ext cx="2362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Times New Roman" pitchFamily="18" charset="0"/>
                <a:cs typeface="Times New Roman" pitchFamily="18" charset="0"/>
              </a:rPr>
              <a:t>Start Developing Questions Using 5 Ws</a:t>
            </a:r>
          </a:p>
        </p:txBody>
      </p:sp>
      <p:sp>
        <p:nvSpPr>
          <p:cNvPr id="11" name="Rounded Rectangle 10"/>
          <p:cNvSpPr/>
          <p:nvPr/>
        </p:nvSpPr>
        <p:spPr>
          <a:xfrm>
            <a:off x="6248400" y="4419600"/>
            <a:ext cx="2362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Times New Roman" pitchFamily="18" charset="0"/>
                <a:cs typeface="Times New Roman" pitchFamily="18" charset="0"/>
              </a:rPr>
              <a:t>General Considerations</a:t>
            </a:r>
          </a:p>
        </p:txBody>
      </p:sp>
      <p:sp>
        <p:nvSpPr>
          <p:cNvPr id="12" name="Rounded Rectangle 11"/>
          <p:cNvSpPr/>
          <p:nvPr/>
        </p:nvSpPr>
        <p:spPr>
          <a:xfrm>
            <a:off x="3429000" y="1981200"/>
            <a:ext cx="2362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itchFamily="18" charset="0"/>
                <a:cs typeface="Times New Roman" pitchFamily="18" charset="0"/>
              </a:rPr>
              <a:t>Developing Questions</a:t>
            </a:r>
          </a:p>
        </p:txBody>
      </p:sp>
      <p:cxnSp>
        <p:nvCxnSpPr>
          <p:cNvPr id="18" name="Straight Arrow Connector 17"/>
          <p:cNvCxnSpPr>
            <a:stCxn id="12" idx="2"/>
            <a:endCxn id="10" idx="0"/>
          </p:cNvCxnSpPr>
          <p:nvPr/>
        </p:nvCxnSpPr>
        <p:spPr>
          <a:xfrm>
            <a:off x="4610100" y="3352800"/>
            <a:ext cx="0" cy="1066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a:stCxn id="12" idx="2"/>
            <a:endCxn id="9" idx="0"/>
          </p:cNvCxnSpPr>
          <p:nvPr/>
        </p:nvCxnSpPr>
        <p:spPr>
          <a:xfrm flipH="1">
            <a:off x="1714500" y="3352800"/>
            <a:ext cx="2895600" cy="1066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0" name="Straight Arrow Connector 19"/>
          <p:cNvCxnSpPr>
            <a:stCxn id="12" idx="2"/>
            <a:endCxn id="11" idx="0"/>
          </p:cNvCxnSpPr>
          <p:nvPr/>
        </p:nvCxnSpPr>
        <p:spPr>
          <a:xfrm>
            <a:off x="4610100" y="3352800"/>
            <a:ext cx="2819400" cy="1066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contrast="-4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533400" y="762000"/>
            <a:ext cx="8183880" cy="1051560"/>
          </a:xfrm>
        </p:spPr>
        <p:txBody>
          <a:bodyPr>
            <a:noAutofit/>
          </a:bodyPr>
          <a:lstStyle/>
          <a:p>
            <a:r>
              <a:rPr lang="en-US" sz="4400" dirty="0">
                <a:latin typeface="Times New Roman" pitchFamily="18" charset="0"/>
                <a:cs typeface="Times New Roman" pitchFamily="18" charset="0"/>
              </a:rPr>
              <a:t>Our Research Objectives</a:t>
            </a:r>
            <a:br>
              <a:rPr lang="en-US" sz="4400"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183880" cy="5181600"/>
          </a:xfrm>
        </p:spPr>
        <p:txBody>
          <a:bodyPr>
            <a:normAutofit lnSpcReduction="10000"/>
          </a:bodyPr>
          <a:lstStyle/>
          <a:p>
            <a:pPr lvl="0">
              <a:buNone/>
            </a:pPr>
            <a:r>
              <a:rPr lang="en-US" sz="2400" dirty="0">
                <a:latin typeface="Times New Roman" pitchFamily="18" charset="0"/>
                <a:cs typeface="Times New Roman" pitchFamily="18" charset="0"/>
              </a:rPr>
              <a:t>For Example:</a:t>
            </a:r>
          </a:p>
          <a:p>
            <a:pPr lvl="0">
              <a:buNone/>
            </a:pPr>
            <a:r>
              <a:rPr lang="en-US" dirty="0">
                <a:latin typeface="Times New Roman" pitchFamily="18" charset="0"/>
                <a:cs typeface="Times New Roman" pitchFamily="18" charset="0"/>
              </a:rPr>
              <a:t>A case study on;</a:t>
            </a:r>
          </a:p>
          <a:p>
            <a:pPr lvl="0">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How do the latest fashion trends and customer preferences in clothing influence the garment sales in Lahore?</a:t>
            </a:r>
          </a:p>
          <a:p>
            <a:pPr lvl="0">
              <a:buNone/>
            </a:pPr>
            <a:r>
              <a:rPr lang="en-US" dirty="0">
                <a:latin typeface="Times New Roman" pitchFamily="18" charset="0"/>
                <a:cs typeface="Times New Roman" pitchFamily="18" charset="0"/>
              </a:rPr>
              <a:t>In this case study our research objectives will be:</a:t>
            </a:r>
          </a:p>
          <a:p>
            <a:pPr lvl="0"/>
            <a:r>
              <a:rPr lang="en-US" dirty="0">
                <a:latin typeface="Times New Roman" pitchFamily="18" charset="0"/>
                <a:cs typeface="Times New Roman" pitchFamily="18" charset="0"/>
              </a:rPr>
              <a:t>To determine the factors that affect the garment buying trends in the audience.</a:t>
            </a:r>
          </a:p>
          <a:p>
            <a:pPr lvl="0"/>
            <a:r>
              <a:rPr lang="en-US" dirty="0">
                <a:latin typeface="Times New Roman" pitchFamily="18" charset="0"/>
                <a:cs typeface="Times New Roman" pitchFamily="18" charset="0"/>
              </a:rPr>
              <a:t>To determine which type of clothing is most prevalent amongst the audience.</a:t>
            </a:r>
          </a:p>
          <a:p>
            <a:pPr lvl="0"/>
            <a:r>
              <a:rPr lang="en-US" dirty="0">
                <a:latin typeface="Times New Roman" pitchFamily="18" charset="0"/>
                <a:cs typeface="Times New Roman" pitchFamily="18" charset="0"/>
              </a:rPr>
              <a:t>To determine what portion in the audience is turning out to be brand conscious.</a:t>
            </a:r>
          </a:p>
          <a:p>
            <a:pPr>
              <a:buNone/>
            </a:pP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4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533400" y="381000"/>
            <a:ext cx="8183880" cy="1051560"/>
          </a:xfrm>
        </p:spPr>
        <p:txBody>
          <a:bodyPr>
            <a:noAutofit/>
          </a:bodyPr>
          <a:lstStyle/>
          <a:p>
            <a:r>
              <a:rPr lang="en-US" sz="4400" dirty="0">
                <a:latin typeface="Times New Roman" pitchFamily="18" charset="0"/>
                <a:cs typeface="Times New Roman" pitchFamily="18" charset="0"/>
              </a:rPr>
              <a:t>Develop Questions using 5 Ws</a:t>
            </a:r>
          </a:p>
        </p:txBody>
      </p:sp>
      <p:sp>
        <p:nvSpPr>
          <p:cNvPr id="3" name="Content Placeholder 2"/>
          <p:cNvSpPr>
            <a:spLocks noGrp="1"/>
          </p:cNvSpPr>
          <p:nvPr>
            <p:ph idx="1"/>
          </p:nvPr>
        </p:nvSpPr>
        <p:spPr>
          <a:xfrm>
            <a:off x="457200" y="1752600"/>
            <a:ext cx="8183880" cy="4187952"/>
          </a:xfrm>
        </p:spPr>
        <p:txBody>
          <a:bodyPr>
            <a:normAutofit lnSpcReduction="10000"/>
          </a:bodyPr>
          <a:lstStyle/>
          <a:p>
            <a:pPr>
              <a:buNone/>
            </a:pPr>
            <a:r>
              <a:rPr lang="en-US" dirty="0">
                <a:latin typeface="Times New Roman" pitchFamily="18" charset="0"/>
                <a:cs typeface="Times New Roman" pitchFamily="18" charset="0"/>
              </a:rPr>
              <a:t>	 The first question now comes to our minds is where to start from. Then probably the best answer to that will be starting the questions from 5Ws,such as </a:t>
            </a:r>
            <a:r>
              <a:rPr lang="en-US" b="1" dirty="0">
                <a:latin typeface="Times New Roman" pitchFamily="18" charset="0"/>
                <a:cs typeface="Times New Roman" pitchFamily="18" charset="0"/>
              </a:rPr>
              <a:t>What, Where, Why, When, Who . </a:t>
            </a:r>
            <a:r>
              <a:rPr lang="en-US" dirty="0">
                <a:latin typeface="Times New Roman" pitchFamily="18" charset="0"/>
                <a:cs typeface="Times New Roman" pitchFamily="18" charset="0"/>
              </a:rPr>
              <a:t>This</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requires a questionnaire designer conduct multiple brainstorming sessions. </a:t>
            </a:r>
          </a:p>
          <a:p>
            <a:pPr>
              <a:buNone/>
            </a:pPr>
            <a:r>
              <a:rPr lang="en-US" dirty="0">
                <a:latin typeface="Times New Roman" pitchFamily="18" charset="0"/>
                <a:cs typeface="Times New Roman" pitchFamily="18" charset="0"/>
              </a:rPr>
              <a:t>For </a:t>
            </a:r>
            <a:r>
              <a:rPr lang="en-US" b="1" dirty="0">
                <a:solidFill>
                  <a:srgbClr val="FF0000"/>
                </a:solidFill>
                <a:latin typeface="Times New Roman" pitchFamily="18" charset="0"/>
                <a:cs typeface="Times New Roman" pitchFamily="18" charset="0"/>
              </a:rPr>
              <a:t>Example:</a:t>
            </a:r>
          </a:p>
          <a:p>
            <a:pPr lvl="0"/>
            <a:r>
              <a:rPr lang="en-US" b="1" dirty="0">
                <a:latin typeface="Times New Roman" pitchFamily="18" charset="0"/>
                <a:cs typeface="Times New Roman" pitchFamily="18" charset="0"/>
              </a:rPr>
              <a:t>What</a:t>
            </a:r>
            <a:r>
              <a:rPr lang="en-US" dirty="0">
                <a:latin typeface="Times New Roman" pitchFamily="18" charset="0"/>
                <a:cs typeface="Times New Roman" pitchFamily="18" charset="0"/>
              </a:rPr>
              <a:t> is the meaning of fashion for you?</a:t>
            </a:r>
          </a:p>
          <a:p>
            <a:pPr lvl="0"/>
            <a:r>
              <a:rPr lang="en-US" b="1" dirty="0">
                <a:latin typeface="Times New Roman" pitchFamily="18" charset="0"/>
                <a:cs typeface="Times New Roman" pitchFamily="18" charset="0"/>
              </a:rPr>
              <a:t>Who </a:t>
            </a:r>
            <a:r>
              <a:rPr lang="en-US" dirty="0">
                <a:latin typeface="Times New Roman" pitchFamily="18" charset="0"/>
                <a:cs typeface="Times New Roman" pitchFamily="18" charset="0"/>
              </a:rPr>
              <a:t>is your favorite designer?</a:t>
            </a:r>
          </a:p>
          <a:p>
            <a:pPr lvl="0"/>
            <a:r>
              <a:rPr lang="en-US" b="1" dirty="0">
                <a:latin typeface="Times New Roman" pitchFamily="18" charset="0"/>
                <a:cs typeface="Times New Roman" pitchFamily="18" charset="0"/>
              </a:rPr>
              <a:t>Where</a:t>
            </a:r>
            <a:r>
              <a:rPr lang="en-US" dirty="0">
                <a:latin typeface="Times New Roman" pitchFamily="18" charset="0"/>
                <a:cs typeface="Times New Roman" pitchFamily="18" charset="0"/>
              </a:rPr>
              <a:t> do you usually go for shopping?</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533400" y="304800"/>
            <a:ext cx="8183880" cy="1051560"/>
          </a:xfrm>
        </p:spPr>
        <p:txBody>
          <a:bodyPr>
            <a:noAutofit/>
          </a:bodyPr>
          <a:lstStyle/>
          <a:p>
            <a:r>
              <a:rPr lang="en-US" sz="4400" dirty="0">
                <a:latin typeface="Times New Roman" pitchFamily="18" charset="0"/>
                <a:cs typeface="Times New Roman" pitchFamily="18" charset="0"/>
              </a:rPr>
              <a:t>General Considerations</a:t>
            </a:r>
          </a:p>
        </p:txBody>
      </p:sp>
      <p:sp>
        <p:nvSpPr>
          <p:cNvPr id="3" name="Content Placeholder 2"/>
          <p:cNvSpPr>
            <a:spLocks noGrp="1"/>
          </p:cNvSpPr>
          <p:nvPr>
            <p:ph idx="1"/>
          </p:nvPr>
        </p:nvSpPr>
        <p:spPr>
          <a:xfrm>
            <a:off x="457200" y="2133600"/>
            <a:ext cx="8183880" cy="4953000"/>
          </a:xfrm>
        </p:spPr>
        <p:txBody>
          <a:bodyPr>
            <a:normAutofit/>
          </a:bodyPr>
          <a:lstStyle/>
          <a:p>
            <a:pPr>
              <a:lnSpc>
                <a:spcPct val="70000"/>
              </a:lnSpc>
            </a:pPr>
            <a:r>
              <a:rPr lang="en-US" b="1" dirty="0">
                <a:latin typeface="Times New Roman" pitchFamily="18" charset="0"/>
                <a:cs typeface="Times New Roman" pitchFamily="18" charset="0"/>
              </a:rPr>
              <a:t>Question should focus a single issue or a topic.</a:t>
            </a:r>
          </a:p>
          <a:p>
            <a:pPr>
              <a:lnSpc>
                <a:spcPct val="70000"/>
              </a:lnSpc>
              <a:buNone/>
            </a:pPr>
            <a:endParaRPr lang="en-US" sz="2400" b="1" dirty="0">
              <a:latin typeface="Times New Roman" pitchFamily="18" charset="0"/>
              <a:cs typeface="Times New Roman" pitchFamily="18" charset="0"/>
            </a:endParaRPr>
          </a:p>
          <a:p>
            <a:pPr>
              <a:lnSpc>
                <a:spcPct val="70000"/>
              </a:lnSpc>
            </a:pPr>
            <a:r>
              <a:rPr lang="en-US" b="1" dirty="0">
                <a:latin typeface="Times New Roman" pitchFamily="18" charset="0"/>
                <a:cs typeface="Times New Roman" pitchFamily="18" charset="0"/>
              </a:rPr>
              <a:t>Questions should be brief. </a:t>
            </a:r>
          </a:p>
          <a:p>
            <a:pPr>
              <a:lnSpc>
                <a:spcPct val="70000"/>
              </a:lnSpc>
            </a:pPr>
            <a:endParaRPr lang="en-US" sz="2400" b="1" dirty="0">
              <a:latin typeface="Times New Roman" pitchFamily="18" charset="0"/>
              <a:cs typeface="Times New Roman" pitchFamily="18" charset="0"/>
            </a:endParaRPr>
          </a:p>
          <a:p>
            <a:pPr>
              <a:lnSpc>
                <a:spcPct val="70000"/>
              </a:lnSpc>
            </a:pPr>
            <a:r>
              <a:rPr lang="en-US" b="1" dirty="0">
                <a:latin typeface="Times New Roman" pitchFamily="18" charset="0"/>
                <a:cs typeface="Times New Roman" pitchFamily="18" charset="0"/>
              </a:rPr>
              <a:t>Questions must be interpreted the same by all respondents.</a:t>
            </a:r>
          </a:p>
          <a:p>
            <a:pPr>
              <a:lnSpc>
                <a:spcPct val="70000"/>
              </a:lnSpc>
            </a:pPr>
            <a:endParaRPr lang="en-US" sz="2400" b="1" dirty="0">
              <a:latin typeface="Times New Roman" pitchFamily="18" charset="0"/>
              <a:cs typeface="Times New Roman" pitchFamily="18" charset="0"/>
            </a:endParaRPr>
          </a:p>
          <a:p>
            <a:pPr>
              <a:lnSpc>
                <a:spcPct val="70000"/>
              </a:lnSpc>
            </a:pPr>
            <a:r>
              <a:rPr lang="en-US" b="1" dirty="0">
                <a:latin typeface="Times New Roman" pitchFamily="18" charset="0"/>
                <a:cs typeface="Times New Roman" pitchFamily="18" charset="0"/>
              </a:rPr>
              <a:t>Question must use respondent’s core vocabulary.</a:t>
            </a:r>
          </a:p>
          <a:p>
            <a:pPr>
              <a:lnSpc>
                <a:spcPct val="70000"/>
              </a:lnSpc>
              <a:buNone/>
            </a:pPr>
            <a:endParaRPr lang="en-US" b="1" dirty="0">
              <a:latin typeface="Times New Roman" pitchFamily="18" charset="0"/>
              <a:cs typeface="Times New Roman" pitchFamily="18" charset="0"/>
            </a:endParaRPr>
          </a:p>
          <a:p>
            <a:pPr>
              <a:lnSpc>
                <a:spcPct val="70000"/>
              </a:lnSpc>
              <a:buNone/>
            </a:pP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04800"/>
            <a:ext cx="8382000" cy="6096000"/>
          </a:xfrm>
          <a:prstGeom prst="rect">
            <a:avLst/>
          </a:prstGeom>
          <a:noFill/>
        </p:spPr>
      </p:pic>
      <p:sp>
        <p:nvSpPr>
          <p:cNvPr id="2" name="Title 1"/>
          <p:cNvSpPr>
            <a:spLocks noGrp="1"/>
          </p:cNvSpPr>
          <p:nvPr>
            <p:ph type="title"/>
          </p:nvPr>
        </p:nvSpPr>
        <p:spPr>
          <a:xfrm>
            <a:off x="533400" y="304800"/>
            <a:ext cx="8183880" cy="1051560"/>
          </a:xfrm>
        </p:spPr>
        <p:txBody>
          <a:bodyPr>
            <a:noAutofit/>
          </a:bodyPr>
          <a:lstStyle/>
          <a:p>
            <a:r>
              <a:rPr lang="en-US" sz="4400" dirty="0">
                <a:latin typeface="Times New Roman" pitchFamily="18" charset="0"/>
                <a:cs typeface="Times New Roman" pitchFamily="18" charset="0"/>
              </a:rPr>
              <a:t>General Considerations</a:t>
            </a:r>
          </a:p>
        </p:txBody>
      </p:sp>
      <p:sp>
        <p:nvSpPr>
          <p:cNvPr id="3" name="Content Placeholder 2"/>
          <p:cNvSpPr>
            <a:spLocks noGrp="1"/>
          </p:cNvSpPr>
          <p:nvPr>
            <p:ph idx="1"/>
          </p:nvPr>
        </p:nvSpPr>
        <p:spPr>
          <a:xfrm>
            <a:off x="457200" y="1905000"/>
            <a:ext cx="8183880" cy="4800600"/>
          </a:xfrm>
        </p:spPr>
        <p:txBody>
          <a:bodyPr>
            <a:normAutofit/>
          </a:bodyPr>
          <a:lstStyle/>
          <a:p>
            <a:r>
              <a:rPr lang="en-US" b="1" dirty="0">
                <a:latin typeface="Times New Roman" pitchFamily="18" charset="0"/>
                <a:cs typeface="Times New Roman" pitchFamily="18" charset="0"/>
              </a:rPr>
              <a:t>Question must not use a specific example to represent a general case.</a:t>
            </a:r>
          </a:p>
          <a:p>
            <a:endParaRPr lang="en-US" sz="1100" b="1" dirty="0">
              <a:latin typeface="Times New Roman" pitchFamily="18" charset="0"/>
              <a:cs typeface="Times New Roman" pitchFamily="18" charset="0"/>
            </a:endParaRPr>
          </a:p>
          <a:p>
            <a:r>
              <a:rPr lang="en-US" b="1" dirty="0">
                <a:latin typeface="Times New Roman" pitchFamily="18" charset="0"/>
                <a:cs typeface="Times New Roman" pitchFamily="18" charset="0"/>
              </a:rPr>
              <a:t>Question should not require a respondent to guess a generalization.</a:t>
            </a:r>
          </a:p>
          <a:p>
            <a:endParaRPr lang="en-US" sz="1100" b="1" dirty="0">
              <a:latin typeface="Times New Roman" pitchFamily="18" charset="0"/>
              <a:cs typeface="Times New Roman" pitchFamily="18" charset="0"/>
            </a:endParaRPr>
          </a:p>
          <a:p>
            <a:r>
              <a:rPr lang="en-US" b="1" dirty="0">
                <a:latin typeface="Times New Roman" pitchFamily="18" charset="0"/>
                <a:cs typeface="Times New Roman" pitchFamily="18" charset="0"/>
              </a:rPr>
              <a:t>Questions must not use ambiguous wordings.</a:t>
            </a:r>
          </a:p>
          <a:p>
            <a:endParaRPr lang="en-US" sz="1100" b="1" dirty="0">
              <a:latin typeface="Times New Roman" pitchFamily="18" charset="0"/>
              <a:cs typeface="Times New Roman" pitchFamily="18" charset="0"/>
            </a:endParaRPr>
          </a:p>
          <a:p>
            <a:r>
              <a:rPr lang="en-US" b="1" dirty="0">
                <a:latin typeface="Times New Roman" pitchFamily="18" charset="0"/>
                <a:cs typeface="Times New Roman" pitchFamily="18" charset="0"/>
              </a:rPr>
              <a:t>Questions must not be double barreled.</a:t>
            </a:r>
          </a:p>
          <a:p>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533400" y="228600"/>
            <a:ext cx="8183880" cy="1051560"/>
          </a:xfrm>
        </p:spPr>
        <p:txBody>
          <a:bodyPr>
            <a:noAutofit/>
          </a:bodyPr>
          <a:lstStyle/>
          <a:p>
            <a:r>
              <a:rPr lang="en-US" sz="4400" dirty="0">
                <a:latin typeface="Times New Roman" pitchFamily="18" charset="0"/>
                <a:cs typeface="Times New Roman" pitchFamily="18" charset="0"/>
              </a:rPr>
              <a:t>General Considerations</a:t>
            </a:r>
          </a:p>
        </p:txBody>
      </p:sp>
      <p:sp>
        <p:nvSpPr>
          <p:cNvPr id="3" name="Content Placeholder 2"/>
          <p:cNvSpPr>
            <a:spLocks noGrp="1"/>
          </p:cNvSpPr>
          <p:nvPr>
            <p:ph idx="1"/>
          </p:nvPr>
        </p:nvSpPr>
        <p:spPr>
          <a:xfrm>
            <a:off x="457200" y="1752600"/>
            <a:ext cx="8183880" cy="4187952"/>
          </a:xfrm>
        </p:spPr>
        <p:txBody>
          <a:bodyPr>
            <a:normAutofit/>
          </a:bodyPr>
          <a:lstStyle/>
          <a:p>
            <a:r>
              <a:rPr lang="en-US" b="1" dirty="0">
                <a:latin typeface="Times New Roman" pitchFamily="18" charset="0"/>
                <a:cs typeface="Times New Roman" pitchFamily="18" charset="0"/>
              </a:rPr>
              <a:t>Questions must not drive the respondent to a particular answer.</a:t>
            </a:r>
          </a:p>
          <a:p>
            <a:pPr>
              <a:buNone/>
            </a:pPr>
            <a:endParaRPr lang="en-US" sz="1100" b="1" dirty="0">
              <a:latin typeface="Times New Roman" pitchFamily="18" charset="0"/>
              <a:cs typeface="Times New Roman" pitchFamily="18" charset="0"/>
            </a:endParaRPr>
          </a:p>
          <a:p>
            <a:r>
              <a:rPr lang="en-US" b="1" dirty="0">
                <a:latin typeface="Times New Roman" pitchFamily="18" charset="0"/>
                <a:cs typeface="Times New Roman" pitchFamily="18" charset="0"/>
              </a:rPr>
              <a:t>Question must avoid using words that tend to drive the respondents emotionally or evolve ethnicity.</a:t>
            </a:r>
          </a:p>
          <a:p>
            <a:pPr>
              <a:lnSpc>
                <a:spcPct val="70000"/>
              </a:lnSpc>
              <a:buNone/>
            </a:pPr>
            <a:endParaRPr lang="en-US" sz="1100" b="1" dirty="0">
              <a:latin typeface="Times New Roman" pitchFamily="18" charset="0"/>
              <a:cs typeface="Times New Roman" pitchFamily="18" charset="0"/>
            </a:endParaRPr>
          </a:p>
          <a:p>
            <a:pPr>
              <a:lnSpc>
                <a:spcPct val="70000"/>
              </a:lnSpc>
            </a:pPr>
            <a:r>
              <a:rPr lang="en-US" b="1" dirty="0">
                <a:latin typeface="Times New Roman" pitchFamily="18" charset="0"/>
                <a:cs typeface="Times New Roman" pitchFamily="18" charset="0"/>
              </a:rPr>
              <a:t>Questions must not be out of the respondents experience.</a:t>
            </a:r>
          </a:p>
          <a:p>
            <a:endParaRPr lang="en-US" b="1"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83880" cy="457200"/>
          </a:xfrm>
        </p:spPr>
        <p:txBody>
          <a:bodyPr>
            <a:noAutofit/>
          </a:bodyPr>
          <a:lstStyle/>
          <a:p>
            <a:pPr algn="ctr"/>
            <a:r>
              <a:rPr lang="en-US" sz="4400" dirty="0">
                <a:latin typeface="Times New Roman" pitchFamily="18" charset="0"/>
                <a:cs typeface="Times New Roman" pitchFamily="18" charset="0"/>
              </a:rPr>
              <a:t>2. Organizing the Questions</a:t>
            </a:r>
          </a:p>
        </p:txBody>
      </p:sp>
      <p:graphicFrame>
        <p:nvGraphicFramePr>
          <p:cNvPr id="4" name="Diagram 3"/>
          <p:cNvGraphicFramePr/>
          <p:nvPr/>
        </p:nvGraphicFramePr>
        <p:xfrm>
          <a:off x="457200" y="1295400"/>
          <a:ext cx="8229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09600" y="1828800"/>
          <a:ext cx="7924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533400" y="762000"/>
            <a:ext cx="8183880" cy="457200"/>
          </a:xfrm>
        </p:spPr>
        <p:txBody>
          <a:bodyPr>
            <a:noAutofit/>
          </a:bodyPr>
          <a:lstStyle/>
          <a:p>
            <a:pPr algn="ctr"/>
            <a:r>
              <a:rPr lang="en-US" sz="4400" dirty="0">
                <a:latin typeface="Times New Roman" pitchFamily="18" charset="0"/>
                <a:cs typeface="Times New Roman" pitchFamily="18" charset="0"/>
              </a:rPr>
              <a:t>2. Organizing the 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3" name="Content Placeholder 2"/>
          <p:cNvSpPr>
            <a:spLocks noGrp="1"/>
          </p:cNvSpPr>
          <p:nvPr>
            <p:ph idx="1"/>
          </p:nvPr>
        </p:nvSpPr>
        <p:spPr>
          <a:xfrm>
            <a:off x="457200" y="1603248"/>
            <a:ext cx="8183880" cy="4187952"/>
          </a:xfrm>
        </p:spPr>
        <p:txBody>
          <a:bodyPr>
            <a:normAutofit/>
          </a:bodyPr>
          <a:lstStyle/>
          <a:p>
            <a:pPr>
              <a:buNone/>
            </a:pPr>
            <a:r>
              <a:rPr lang="en-US" dirty="0">
                <a:latin typeface="Times New Roman" pitchFamily="18" charset="0"/>
                <a:cs typeface="Times New Roman" pitchFamily="18" charset="0"/>
              </a:rPr>
              <a:t>    There are three approaches to the flow of Questions in Questionnaire.</a:t>
            </a:r>
          </a:p>
          <a:p>
            <a:endParaRPr lang="en-US"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1. Funnel Approach: </a:t>
            </a:r>
          </a:p>
          <a:p>
            <a:pPr>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This approach focuses questions with general inquiries at the top and questions with the specific inquiries to be asked later on in the Questionnaire.</a:t>
            </a:r>
          </a:p>
        </p:txBody>
      </p:sp>
      <p:sp>
        <p:nvSpPr>
          <p:cNvPr id="4" name="Title 1"/>
          <p:cNvSpPr txBox="1">
            <a:spLocks/>
          </p:cNvSpPr>
          <p:nvPr/>
        </p:nvSpPr>
        <p:spPr>
          <a:xfrm>
            <a:off x="533400" y="457200"/>
            <a:ext cx="818388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Flow of Questions.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descr="C:\Users\Umer\Desktop\Questionnaire\TSG iStock_000004332271Small.jpg"/>
          <p:cNvPicPr>
            <a:picLocks noChangeAspect="1" noChangeArrowheads="1"/>
          </p:cNvPicPr>
          <p:nvPr/>
        </p:nvPicPr>
        <p:blipFill>
          <a:blip r:embed="rId2" cstate="print">
            <a:lum bright="30000" contrast="-40000"/>
          </a:blip>
          <a:srcRect/>
          <a:stretch>
            <a:fillRect/>
          </a:stretch>
        </p:blipFill>
        <p:spPr bwMode="auto">
          <a:xfrm>
            <a:off x="381000" y="381000"/>
            <a:ext cx="8382000" cy="6096000"/>
          </a:xfrm>
          <a:prstGeom prst="rect">
            <a:avLst/>
          </a:prstGeom>
          <a:noFill/>
        </p:spPr>
      </p:pic>
      <p:sp>
        <p:nvSpPr>
          <p:cNvPr id="3" name="Content Placeholder 2"/>
          <p:cNvSpPr>
            <a:spLocks noGrp="1"/>
          </p:cNvSpPr>
          <p:nvPr>
            <p:ph idx="1"/>
          </p:nvPr>
        </p:nvSpPr>
        <p:spPr>
          <a:xfrm>
            <a:off x="457200" y="1527048"/>
            <a:ext cx="8183880" cy="4187952"/>
          </a:xfrm>
        </p:spPr>
        <p:txBody>
          <a:bodyPr>
            <a:normAutofit/>
          </a:bodyPr>
          <a:lstStyle/>
          <a:p>
            <a:pPr>
              <a:buNone/>
            </a:pPr>
            <a:r>
              <a:rPr lang="en-US" b="1" dirty="0">
                <a:latin typeface="Times New Roman" pitchFamily="18" charset="0"/>
                <a:cs typeface="Times New Roman" pitchFamily="18" charset="0"/>
              </a:rPr>
              <a:t>2. Work Approach:</a:t>
            </a:r>
          </a:p>
          <a:p>
            <a:pPr>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This work approach is employed when the researcher realizes that the respondent would require different mental efforts to answer different Group of Questions. Therefore the difficult set of question are placed deep later in the questionnaire. These are the questions with scaled. </a:t>
            </a:r>
          </a:p>
        </p:txBody>
      </p:sp>
      <p:sp>
        <p:nvSpPr>
          <p:cNvPr id="4" name="Title 1"/>
          <p:cNvSpPr txBox="1">
            <a:spLocks/>
          </p:cNvSpPr>
          <p:nvPr/>
        </p:nvSpPr>
        <p:spPr>
          <a:xfrm>
            <a:off x="533400" y="457200"/>
            <a:ext cx="818388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Flow of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descr="C:\Users\Umer\Desktop\Questionnaire\TSG iStock_000004332271Small.jpg"/>
          <p:cNvPicPr>
            <a:picLocks noChangeAspect="1" noChangeArrowheads="1"/>
          </p:cNvPicPr>
          <p:nvPr/>
        </p:nvPicPr>
        <p:blipFill>
          <a:blip r:embed="rId2" cstate="print">
            <a:lum bright="40000"/>
          </a:blip>
          <a:srcRect/>
          <a:stretch>
            <a:fillRect/>
          </a:stretch>
        </p:blipFill>
        <p:spPr bwMode="auto">
          <a:xfrm>
            <a:off x="381000" y="457200"/>
            <a:ext cx="8382000" cy="6096000"/>
          </a:xfrm>
          <a:prstGeom prst="rect">
            <a:avLst/>
          </a:prstGeom>
          <a:noFill/>
        </p:spPr>
      </p:pic>
      <p:sp>
        <p:nvSpPr>
          <p:cNvPr id="2" name="Title 1"/>
          <p:cNvSpPr>
            <a:spLocks noGrp="1"/>
          </p:cNvSpPr>
          <p:nvPr>
            <p:ph type="title"/>
          </p:nvPr>
        </p:nvSpPr>
        <p:spPr>
          <a:xfrm>
            <a:off x="457200" y="457200"/>
            <a:ext cx="8229600" cy="1051560"/>
          </a:xfrm>
        </p:spPr>
        <p:txBody>
          <a:bodyPr>
            <a:normAutofit/>
          </a:bodyPr>
          <a:lstStyle/>
          <a:p>
            <a:r>
              <a:rPr lang="en-US" sz="4400" dirty="0">
                <a:latin typeface="Times New Roman" pitchFamily="18" charset="0"/>
                <a:cs typeface="Times New Roman" pitchFamily="18" charset="0"/>
              </a:rPr>
              <a:t>What is Questionnaire?</a:t>
            </a:r>
          </a:p>
        </p:txBody>
      </p:sp>
      <p:sp>
        <p:nvSpPr>
          <p:cNvPr id="3" name="Content Placeholder 2"/>
          <p:cNvSpPr>
            <a:spLocks noGrp="1"/>
          </p:cNvSpPr>
          <p:nvPr>
            <p:ph idx="1"/>
          </p:nvPr>
        </p:nvSpPr>
        <p:spPr>
          <a:xfrm>
            <a:off x="457200" y="1447800"/>
            <a:ext cx="8260080" cy="4187952"/>
          </a:xfrm>
        </p:spPr>
        <p:txBody>
          <a:bodyPr>
            <a:normAutofit/>
          </a:bodyPr>
          <a:lstStyle/>
          <a:p>
            <a:pPr algn="ctr">
              <a:buNone/>
            </a:pPr>
            <a:endParaRPr lang="en-US" b="1" dirty="0">
              <a:latin typeface="Times New Roman" pitchFamily="18" charset="0"/>
              <a:cs typeface="Times New Roman" pitchFamily="18" charset="0"/>
            </a:endParaRPr>
          </a:p>
          <a:p>
            <a:pPr>
              <a:buNone/>
            </a:pPr>
            <a:r>
              <a:rPr lang="en-US" b="1" dirty="0">
                <a:latin typeface="Times New Roman" pitchFamily="18" charset="0"/>
                <a:cs typeface="Times New Roman" pitchFamily="18" charset="0"/>
              </a:rPr>
              <a:t>     “The questionnaire is a widely used and useful instrument for collecting survey information, providing structured, often numerical data, being able to be administered without the presence of the researcher, and often being comparatively straight forward to analyze”. </a:t>
            </a:r>
          </a:p>
          <a:p>
            <a:pPr>
              <a:buNone/>
            </a:pPr>
            <a:r>
              <a:rPr lang="en-US" b="1" dirty="0">
                <a:latin typeface="Times New Roman" pitchFamily="18" charset="0"/>
                <a:cs typeface="Times New Roman" pitchFamily="18" charset="0"/>
              </a:rPr>
              <a:t>   (Wilson &amp; McLean, 1994).</a:t>
            </a:r>
          </a:p>
          <a:p>
            <a:pPr>
              <a:buNone/>
            </a:pPr>
            <a:r>
              <a:rPr lang="en-US" b="1" dirty="0">
                <a:latin typeface="Times New Roman" pitchFamily="18" charset="0"/>
                <a:cs typeface="Times New Roman" pitchFamily="18" charset="0"/>
              </a:rPr>
              <a:t> </a:t>
            </a:r>
          </a:p>
          <a:p>
            <a:pPr algn="ctr">
              <a:buNone/>
            </a:pPr>
            <a:endParaRPr lang="en-US" b="1"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C:\Users\Umer\Desktop\Questionnaire\TSG iStock_000004332271Small.jpg"/>
          <p:cNvPicPr>
            <a:picLocks noChangeAspect="1" noChangeArrowheads="1"/>
          </p:cNvPicPr>
          <p:nvPr/>
        </p:nvPicPr>
        <p:blipFill>
          <a:blip r:embed="rId2" cstate="print">
            <a:lum bright="30000" contrast="-40000"/>
          </a:blip>
          <a:srcRect/>
          <a:stretch>
            <a:fillRect/>
          </a:stretch>
        </p:blipFill>
        <p:spPr bwMode="auto">
          <a:xfrm>
            <a:off x="381000" y="381000"/>
            <a:ext cx="8382000" cy="6096000"/>
          </a:xfrm>
          <a:prstGeom prst="rect">
            <a:avLst/>
          </a:prstGeom>
          <a:noFill/>
        </p:spPr>
      </p:pic>
      <p:sp>
        <p:nvSpPr>
          <p:cNvPr id="3" name="Content Placeholder 2"/>
          <p:cNvSpPr>
            <a:spLocks noGrp="1"/>
          </p:cNvSpPr>
          <p:nvPr>
            <p:ph idx="1"/>
          </p:nvPr>
        </p:nvSpPr>
        <p:spPr>
          <a:xfrm>
            <a:off x="457200" y="1755648"/>
            <a:ext cx="8183880" cy="4187952"/>
          </a:xfrm>
        </p:spPr>
        <p:txBody>
          <a:bodyPr>
            <a:normAutofit/>
          </a:bodyPr>
          <a:lstStyle/>
          <a:p>
            <a:pPr>
              <a:buNone/>
            </a:pPr>
            <a:r>
              <a:rPr lang="en-US" b="1" dirty="0">
                <a:latin typeface="Times New Roman" pitchFamily="18" charset="0"/>
                <a:cs typeface="Times New Roman" pitchFamily="18" charset="0"/>
              </a:rPr>
              <a:t>3. Section Approach: </a:t>
            </a:r>
          </a:p>
          <a:p>
            <a:pPr>
              <a:buNone/>
            </a:pP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As the complexity and mental effort required from the respondent increases it is better to arrange the questions on the basis of their logical reasoning into sections. This divides the concentration of the respondent into different modes (mind set), each mode referring to specific type of Questions.</a:t>
            </a:r>
          </a:p>
        </p:txBody>
      </p:sp>
      <p:sp>
        <p:nvSpPr>
          <p:cNvPr id="4" name="Title 1"/>
          <p:cNvSpPr txBox="1">
            <a:spLocks/>
          </p:cNvSpPr>
          <p:nvPr/>
        </p:nvSpPr>
        <p:spPr>
          <a:xfrm>
            <a:off x="533400" y="457200"/>
            <a:ext cx="818388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Flow of Questions.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C:\Users\Umer\Desktop\Questionnaire\TSG iStock_000004332271Small.jpg"/>
          <p:cNvPicPr>
            <a:picLocks noChangeAspect="1" noChangeArrowheads="1"/>
          </p:cNvPicPr>
          <p:nvPr/>
        </p:nvPicPr>
        <p:blipFill>
          <a:blip r:embed="rId2" cstate="print">
            <a:lum bright="30000" contrast="-40000"/>
          </a:blip>
          <a:srcRect/>
          <a:stretch>
            <a:fillRect/>
          </a:stretch>
        </p:blipFill>
        <p:spPr bwMode="auto">
          <a:xfrm>
            <a:off x="381000" y="381000"/>
            <a:ext cx="8382000" cy="6096000"/>
          </a:xfrm>
          <a:prstGeom prst="rect">
            <a:avLst/>
          </a:prstGeom>
          <a:noFill/>
        </p:spPr>
      </p:pic>
      <p:sp>
        <p:nvSpPr>
          <p:cNvPr id="3" name="Content Placeholder 2"/>
          <p:cNvSpPr>
            <a:spLocks noGrp="1"/>
          </p:cNvSpPr>
          <p:nvPr>
            <p:ph idx="1"/>
          </p:nvPr>
        </p:nvSpPr>
        <p:spPr>
          <a:xfrm>
            <a:off x="457200" y="1527048"/>
            <a:ext cx="8183880" cy="4187952"/>
          </a:xfrm>
        </p:spPr>
        <p:txBody>
          <a:bodyPr>
            <a:normAutofit lnSpcReduction="10000"/>
          </a:bodyPr>
          <a:lstStyle/>
          <a:p>
            <a:pPr>
              <a:buNone/>
            </a:pPr>
            <a:r>
              <a:rPr lang="en-US" b="1" dirty="0">
                <a:latin typeface="Times New Roman" pitchFamily="18" charset="0"/>
                <a:cs typeface="Times New Roman" pitchFamily="18" charset="0"/>
              </a:rPr>
              <a:t>Pre-coding the Questionnaire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Pre-coding of the questionnaire means assigning numerical codes to Questions option in order to facilitate data entry. </a:t>
            </a:r>
          </a:p>
          <a:p>
            <a:r>
              <a:rPr lang="en-US" dirty="0">
                <a:latin typeface="Times New Roman" pitchFamily="18" charset="0"/>
                <a:cs typeface="Times New Roman" pitchFamily="18" charset="0"/>
              </a:rPr>
              <a:t>It seems simple but it may become a tedious task when there are open ended question in the questionnaire.  </a:t>
            </a:r>
          </a:p>
          <a:p>
            <a:r>
              <a:rPr lang="en-US" dirty="0">
                <a:latin typeface="Times New Roman" pitchFamily="18" charset="0"/>
                <a:cs typeface="Times New Roman" pitchFamily="18" charset="0"/>
              </a:rPr>
              <a:t>The codes must distinguish themselves from the options as they might be confusing for the respondent.</a:t>
            </a:r>
          </a:p>
          <a:p>
            <a:endParaRPr lang="en-US" b="1" dirty="0">
              <a:latin typeface="Times New Roman" pitchFamily="18" charset="0"/>
              <a:cs typeface="Times New Roman" pitchFamily="18" charset="0"/>
            </a:endParaRPr>
          </a:p>
        </p:txBody>
      </p:sp>
      <p:sp>
        <p:nvSpPr>
          <p:cNvPr id="4" name="Title 1"/>
          <p:cNvSpPr txBox="1">
            <a:spLocks/>
          </p:cNvSpPr>
          <p:nvPr/>
        </p:nvSpPr>
        <p:spPr>
          <a:xfrm>
            <a:off x="381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3. Administering the Questionnaire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C:\Users\Umer\Desktop\testing.jpg"/>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457200" y="457200"/>
            <a:ext cx="8153400" cy="5404540"/>
          </a:xfrm>
          <a:prstGeom prst="rect">
            <a:avLst/>
          </a:prstGeom>
          <a:noFill/>
        </p:spPr>
      </p:pic>
      <p:sp>
        <p:nvSpPr>
          <p:cNvPr id="3" name="Content Placeholder 2"/>
          <p:cNvSpPr>
            <a:spLocks noGrp="1"/>
          </p:cNvSpPr>
          <p:nvPr>
            <p:ph idx="1"/>
          </p:nvPr>
        </p:nvSpPr>
        <p:spPr>
          <a:xfrm>
            <a:off x="457200" y="1219200"/>
            <a:ext cx="8183880" cy="4648200"/>
          </a:xfrm>
        </p:spPr>
        <p:txBody>
          <a:bodyPr>
            <a:normAutofit lnSpcReduction="10000"/>
          </a:bodyPr>
          <a:lstStyle/>
          <a:p>
            <a:pPr>
              <a:buNone/>
            </a:pPr>
            <a:r>
              <a:rPr lang="en-US" b="1" dirty="0">
                <a:latin typeface="Times New Roman" pitchFamily="18" charset="0"/>
                <a:cs typeface="Times New Roman" pitchFamily="18" charset="0"/>
              </a:rPr>
              <a:t>Testing of the Questionnaire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Before finally launching the Questionnaire it is imperative for us to validate it, check it for reported errors or discrepancies. This is done through a short run testing of the Questionnaire.</a:t>
            </a:r>
          </a:p>
          <a:p>
            <a:r>
              <a:rPr lang="en-US" dirty="0">
                <a:latin typeface="Times New Roman" pitchFamily="18" charset="0"/>
                <a:cs typeface="Times New Roman" pitchFamily="18" charset="0"/>
              </a:rPr>
              <a:t>The testing includes selecting a small sample of respondents from the actual population which are true representatives of the population. </a:t>
            </a:r>
          </a:p>
          <a:p>
            <a:r>
              <a:rPr lang="en-US" dirty="0">
                <a:latin typeface="Times New Roman" pitchFamily="18" charset="0"/>
                <a:cs typeface="Times New Roman" pitchFamily="18" charset="0"/>
              </a:rPr>
              <a:t>The questionnaire is then distributed to all and the feedback, reported discrepancies are noted and immediately addressed.</a:t>
            </a:r>
            <a:endParaRPr lang="en-US" b="1" dirty="0">
              <a:latin typeface="Times New Roman" pitchFamily="18" charset="0"/>
              <a:cs typeface="Times New Roman" pitchFamily="18" charset="0"/>
            </a:endParaRPr>
          </a:p>
        </p:txBody>
      </p:sp>
      <p:sp>
        <p:nvSpPr>
          <p:cNvPr id="4" name="Title 1"/>
          <p:cNvSpPr txBox="1">
            <a:spLocks/>
          </p:cNvSpPr>
          <p:nvPr/>
        </p:nvSpPr>
        <p:spPr>
          <a:xfrm>
            <a:off x="381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3. Administering the Questionnaire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524000"/>
            <a:ext cx="6477000" cy="2123658"/>
          </a:xfrm>
          <a:prstGeom prst="rect">
            <a:avLst/>
          </a:prstGeom>
          <a:noFill/>
        </p:spPr>
        <p:txBody>
          <a:bodyPr wrap="square" rtlCol="0">
            <a:spAutoFit/>
          </a:bodyPr>
          <a:lstStyle/>
          <a:p>
            <a:pPr algn="ctr"/>
            <a:r>
              <a:rPr lang="en-US" sz="6600" b="1" dirty="0">
                <a:solidFill>
                  <a:srgbClr val="FB7F19"/>
                </a:solidFill>
                <a:effectLst>
                  <a:outerShdw blurRad="38100" dist="38100" dir="2700000" algn="tl">
                    <a:srgbClr val="000000">
                      <a:alpha val="43137"/>
                    </a:srgbClr>
                  </a:outerShdw>
                </a:effectLst>
                <a:latin typeface="Times New Roman" pitchFamily="18" charset="0"/>
                <a:cs typeface="Times New Roman" pitchFamily="18" charset="0"/>
              </a:rPr>
              <a:t>Developing </a:t>
            </a:r>
          </a:p>
          <a:p>
            <a:pPr algn="ctr"/>
            <a:r>
              <a:rPr lang="en-US" sz="6600" b="1" dirty="0">
                <a:solidFill>
                  <a:srgbClr val="FB7F19"/>
                </a:solidFill>
                <a:effectLst>
                  <a:outerShdw blurRad="38100" dist="38100" dir="2700000" algn="tl">
                    <a:srgbClr val="000000">
                      <a:alpha val="43137"/>
                    </a:srgbClr>
                  </a:outerShdw>
                </a:effectLst>
                <a:latin typeface="Times New Roman" pitchFamily="18" charset="0"/>
                <a:cs typeface="Times New Roman" pitchFamily="18" charset="0"/>
              </a:rPr>
              <a:t>Questionnaire</a:t>
            </a:r>
          </a:p>
        </p:txBody>
      </p:sp>
      <p:sp>
        <p:nvSpPr>
          <p:cNvPr id="5" name="TextBox 4"/>
          <p:cNvSpPr txBox="1"/>
          <p:nvPr/>
        </p:nvSpPr>
        <p:spPr>
          <a:xfrm>
            <a:off x="2743200" y="3945017"/>
            <a:ext cx="3581400" cy="584775"/>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latin typeface="Times New Roman" pitchFamily="18" charset="0"/>
                <a:cs typeface="Times New Roman" pitchFamily="18" charset="0"/>
              </a:rPr>
              <a:t>“A Case Study”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1"/>
          <p:cNvPicPr>
            <a:picLocks noChangeAspect="1" noChangeArrowheads="1"/>
          </p:cNvPicPr>
          <p:nvPr/>
        </p:nvPicPr>
        <p:blipFill>
          <a:blip r:embed="rId2" cstate="print">
            <a:lum bright="20000"/>
          </a:blip>
          <a:srcRect/>
          <a:stretch>
            <a:fillRect/>
          </a:stretch>
        </p:blipFill>
        <p:spPr bwMode="auto">
          <a:xfrm>
            <a:off x="381000" y="2819400"/>
            <a:ext cx="8382000" cy="3505200"/>
          </a:xfrm>
          <a:prstGeom prst="rect">
            <a:avLst/>
          </a:prstGeom>
          <a:noFill/>
          <a:ln w="9525">
            <a:noFill/>
            <a:miter lim="800000"/>
            <a:headEnd/>
            <a:tailEnd/>
          </a:ln>
        </p:spPr>
      </p:pic>
      <p:sp>
        <p:nvSpPr>
          <p:cNvPr id="3" name="Content Placeholder 2"/>
          <p:cNvSpPr>
            <a:spLocks noGrp="1"/>
          </p:cNvSpPr>
          <p:nvPr>
            <p:ph idx="1"/>
          </p:nvPr>
        </p:nvSpPr>
        <p:spPr>
          <a:xfrm>
            <a:off x="457200" y="838200"/>
            <a:ext cx="8183880" cy="4187952"/>
          </a:xfrm>
        </p:spPr>
        <p:txBody>
          <a:bodyPr>
            <a:normAutofit/>
          </a:bodyPr>
          <a:lstStyle/>
          <a:p>
            <a:pPr algn="ctr">
              <a:buNone/>
            </a:pPr>
            <a:r>
              <a:rPr lang="en-US" b="1" dirty="0">
                <a:solidFill>
                  <a:schemeClr val="tx1">
                    <a:lumMod val="95000"/>
                    <a:lumOff val="5000"/>
                  </a:schemeClr>
                </a:solidFill>
                <a:latin typeface="Times New Roman" pitchFamily="18" charset="0"/>
                <a:cs typeface="Times New Roman" pitchFamily="18" charset="0"/>
              </a:rPr>
              <a:t>	</a:t>
            </a:r>
          </a:p>
          <a:p>
            <a:pPr>
              <a:buNone/>
            </a:pPr>
            <a:r>
              <a:rPr lang="en-US" b="1" dirty="0">
                <a:solidFill>
                  <a:schemeClr val="tx1">
                    <a:lumMod val="95000"/>
                    <a:lumOff val="5000"/>
                  </a:schemeClr>
                </a:solidFill>
                <a:latin typeface="Times New Roman" pitchFamily="18" charset="0"/>
                <a:cs typeface="Times New Roman" pitchFamily="18" charset="0"/>
              </a:rPr>
              <a:t>	“How do the latest fashion trends and customer preferences in clothing influence the garment sales in Lahore?”</a:t>
            </a:r>
          </a:p>
        </p:txBody>
      </p:sp>
      <p:sp>
        <p:nvSpPr>
          <p:cNvPr id="4" name="Title 1"/>
          <p:cNvSpPr txBox="1">
            <a:spLocks/>
          </p:cNvSpPr>
          <p:nvPr/>
        </p:nvSpPr>
        <p:spPr>
          <a:xfrm>
            <a:off x="381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Problem</a:t>
            </a:r>
            <a:r>
              <a:rPr kumimoji="0" lang="en-US" sz="4400" b="1" i="0" u="none" strike="noStrike" kern="1200" cap="none" spc="0" normalizeH="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 Statement</a:t>
            </a:r>
            <a:endPar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183880" cy="4419600"/>
          </a:xfrm>
        </p:spPr>
        <p:txBody>
          <a:bodyPr>
            <a:normAutofit/>
          </a:bodyPr>
          <a:lstStyle/>
          <a:p>
            <a:pPr lvl="0"/>
            <a:r>
              <a:rPr lang="en-US" dirty="0">
                <a:latin typeface="Times New Roman" pitchFamily="18" charset="0"/>
                <a:cs typeface="Times New Roman" pitchFamily="18" charset="0"/>
              </a:rPr>
              <a:t>To determine the factors that affect the garment buying trends in the audience.</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To determine which type of clothing is most prevalent amongst the audience.</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To determine what portion in the audience is turning out to be brand conscious.</a:t>
            </a:r>
          </a:p>
          <a:p>
            <a:pPr lvl="0">
              <a:buNone/>
            </a:pPr>
            <a:endParaRPr lang="en-US" dirty="0">
              <a:latin typeface="Times New Roman" pitchFamily="18" charset="0"/>
              <a:cs typeface="Times New Roman" pitchFamily="18" charset="0"/>
            </a:endParaRPr>
          </a:p>
        </p:txBody>
      </p:sp>
      <p:sp>
        <p:nvSpPr>
          <p:cNvPr id="4" name="Title 1"/>
          <p:cNvSpPr txBox="1">
            <a:spLocks/>
          </p:cNvSpPr>
          <p:nvPr/>
        </p:nvSpPr>
        <p:spPr>
          <a:xfrm>
            <a:off x="381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Research</a:t>
            </a:r>
            <a:r>
              <a:rPr kumimoji="0" lang="en-US" sz="4400" b="1" i="0" u="none" strike="noStrike" kern="1200" cap="none" spc="0" normalizeH="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 Objectives</a:t>
            </a:r>
            <a:endPar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Umer\Desktop\clipart-illustration-of-orange-man-target-audience-advertising.jpg"/>
          <p:cNvPicPr>
            <a:picLocks noChangeAspect="1" noChangeArrowheads="1"/>
          </p:cNvPicPr>
          <p:nvPr/>
        </p:nvPicPr>
        <p:blipFill>
          <a:blip r:embed="rId2" cstate="print">
            <a:lum bright="10000"/>
          </a:blip>
          <a:srcRect/>
          <a:stretch>
            <a:fillRect/>
          </a:stretch>
        </p:blipFill>
        <p:spPr bwMode="auto">
          <a:xfrm>
            <a:off x="5410200" y="1219200"/>
            <a:ext cx="3352800" cy="4495800"/>
          </a:xfrm>
          <a:prstGeom prst="ellipse">
            <a:avLst/>
          </a:prstGeom>
          <a:ln>
            <a:noFill/>
          </a:ln>
          <a:effectLst>
            <a:softEdge rad="112500"/>
          </a:effectLst>
        </p:spPr>
      </p:pic>
      <p:sp>
        <p:nvSpPr>
          <p:cNvPr id="3" name="Content Placeholder 2"/>
          <p:cNvSpPr>
            <a:spLocks noGrp="1"/>
          </p:cNvSpPr>
          <p:nvPr>
            <p:ph idx="1"/>
          </p:nvPr>
        </p:nvSpPr>
        <p:spPr>
          <a:xfrm>
            <a:off x="76200" y="1450848"/>
            <a:ext cx="5257800" cy="4187952"/>
          </a:xfrm>
        </p:spPr>
        <p:txBody>
          <a:bodyPr>
            <a:normAutofit/>
          </a:bodyPr>
          <a:lstStyle/>
          <a:p>
            <a:pPr algn="ctr">
              <a:buNone/>
            </a:pPr>
            <a:r>
              <a:rPr lang="en-US" dirty="0">
                <a:latin typeface="Times New Roman" pitchFamily="18" charset="0"/>
                <a:cs typeface="Times New Roman" pitchFamily="18" charset="0"/>
              </a:rPr>
              <a:t>	The audience for the case study is group of females taken at random from various parts of Lahore representing the population of Lahore. The females belong to the age Group of 20-25 irrespective of the fact that they are house wives or working professionals.</a:t>
            </a:r>
          </a:p>
        </p:txBody>
      </p:sp>
      <p:sp>
        <p:nvSpPr>
          <p:cNvPr id="4" name="Title 1"/>
          <p:cNvSpPr txBox="1">
            <a:spLocks/>
          </p:cNvSpPr>
          <p:nvPr/>
        </p:nvSpPr>
        <p:spPr>
          <a:xfrm>
            <a:off x="762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Target</a:t>
            </a:r>
            <a:r>
              <a:rPr kumimoji="0" lang="en-US" sz="4400" b="1" i="0" u="none" strike="noStrike" kern="1200" cap="none" spc="0" normalizeH="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 Audience</a:t>
            </a:r>
            <a:endPar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descr="C:\Users\Umer\Desktop\clipart_of_26969_smjpg_2.jpg"/>
          <p:cNvPicPr>
            <a:picLocks noChangeAspect="1" noChangeArrowheads="1"/>
          </p:cNvPicPr>
          <p:nvPr/>
        </p:nvPicPr>
        <p:blipFill>
          <a:blip r:embed="rId2" cstate="print"/>
          <a:srcRect/>
          <a:stretch>
            <a:fillRect/>
          </a:stretch>
        </p:blipFill>
        <p:spPr bwMode="auto">
          <a:xfrm>
            <a:off x="5562600" y="1280490"/>
            <a:ext cx="3124200" cy="4586909"/>
          </a:xfrm>
          <a:prstGeom prst="rect">
            <a:avLst/>
          </a:prstGeom>
          <a:ln>
            <a:noFill/>
          </a:ln>
          <a:effectLst>
            <a:softEdge rad="112500"/>
          </a:effectLst>
        </p:spPr>
      </p:pic>
      <p:sp>
        <p:nvSpPr>
          <p:cNvPr id="3" name="Content Placeholder 2"/>
          <p:cNvSpPr>
            <a:spLocks noGrp="1"/>
          </p:cNvSpPr>
          <p:nvPr>
            <p:ph idx="1"/>
          </p:nvPr>
        </p:nvSpPr>
        <p:spPr>
          <a:xfrm>
            <a:off x="457200" y="1219200"/>
            <a:ext cx="5029200" cy="4648200"/>
          </a:xfrm>
        </p:spPr>
        <p:txBody>
          <a:bodyPr>
            <a:normAutofit fontScale="85000" lnSpcReduction="10000"/>
          </a:bodyPr>
          <a:lstStyle/>
          <a:p>
            <a:r>
              <a:rPr lang="en-US" dirty="0">
                <a:latin typeface="Times New Roman" pitchFamily="18" charset="0"/>
                <a:cs typeface="Times New Roman" pitchFamily="18" charset="0"/>
              </a:rPr>
              <a:t>The type of survey used to perform the research will be a Questionnaire Survey. </a:t>
            </a:r>
          </a:p>
          <a:p>
            <a:r>
              <a:rPr lang="en-US" dirty="0">
                <a:latin typeface="Times New Roman" pitchFamily="18" charset="0"/>
                <a:cs typeface="Times New Roman" pitchFamily="18" charset="0"/>
              </a:rPr>
              <a:t>Questionnaire will comprise of mixed questions i.e. open ended and closes ended making the research both Qualitative and Quantitative. </a:t>
            </a:r>
          </a:p>
          <a:p>
            <a:r>
              <a:rPr lang="en-US" dirty="0">
                <a:latin typeface="Times New Roman" pitchFamily="18" charset="0"/>
                <a:cs typeface="Times New Roman" pitchFamily="18" charset="0"/>
              </a:rPr>
              <a:t>Selection of sample may be done through Block Sampling after performing Geo-spatial analysis dividing the population into Blocks representing the locality or sector they represent.</a:t>
            </a:r>
          </a:p>
        </p:txBody>
      </p:sp>
      <p:sp>
        <p:nvSpPr>
          <p:cNvPr id="4" name="Title 1"/>
          <p:cNvSpPr txBox="1">
            <a:spLocks/>
          </p:cNvSpPr>
          <p:nvPr/>
        </p:nvSpPr>
        <p:spPr>
          <a:xfrm>
            <a:off x="381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Research</a:t>
            </a:r>
            <a:r>
              <a:rPr kumimoji="0" lang="en-US" sz="4400" b="1" i="0" u="none" strike="noStrike" kern="1200" cap="none" spc="0" normalizeH="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 Methodology</a:t>
            </a:r>
            <a:endPar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C:\Users\Umer\Desktop\imagesCAMIGDUN.jpg"/>
          <p:cNvPicPr>
            <a:picLocks noChangeAspect="1" noChangeArrowheads="1"/>
          </p:cNvPicPr>
          <p:nvPr/>
        </p:nvPicPr>
        <p:blipFill>
          <a:blip r:embed="rId3" cstate="print"/>
          <a:srcRect/>
          <a:stretch>
            <a:fillRect/>
          </a:stretch>
        </p:blipFill>
        <p:spPr bwMode="auto">
          <a:xfrm>
            <a:off x="5257800" y="3124200"/>
            <a:ext cx="3429000" cy="2743200"/>
          </a:xfrm>
          <a:prstGeom prst="rect">
            <a:avLst/>
          </a:prstGeom>
          <a:ln>
            <a:noFill/>
          </a:ln>
          <a:effectLst>
            <a:softEdge rad="112500"/>
          </a:effectLst>
        </p:spPr>
      </p:pic>
      <p:sp>
        <p:nvSpPr>
          <p:cNvPr id="3" name="Content Placeholder 2"/>
          <p:cNvSpPr>
            <a:spLocks noGrp="1"/>
          </p:cNvSpPr>
          <p:nvPr>
            <p:ph idx="1"/>
          </p:nvPr>
        </p:nvSpPr>
        <p:spPr>
          <a:xfrm>
            <a:off x="457200" y="1219200"/>
            <a:ext cx="8183880" cy="2895600"/>
          </a:xfrm>
        </p:spPr>
        <p:txBody>
          <a:bodyPr>
            <a:noAutofit/>
          </a:bodyPr>
          <a:lstStyle/>
          <a:p>
            <a:r>
              <a:rPr lang="en-US" dirty="0">
                <a:latin typeface="Times New Roman" pitchFamily="18" charset="0"/>
                <a:cs typeface="Times New Roman" pitchFamily="18" charset="0"/>
              </a:rPr>
              <a:t>The targeted audience will be distributed questionnaires clearly keeping confidentially. </a:t>
            </a:r>
          </a:p>
          <a:p>
            <a:r>
              <a:rPr lang="en-US" dirty="0">
                <a:latin typeface="Times New Roman" pitchFamily="18" charset="0"/>
                <a:cs typeface="Times New Roman" pitchFamily="18" charset="0"/>
              </a:rPr>
              <a:t>The questionnaire to be developed is desired to get a true response from the respondent eliminating any chance of biasness. </a:t>
            </a:r>
          </a:p>
          <a:p>
            <a:r>
              <a:rPr lang="en-US" dirty="0">
                <a:latin typeface="Times New Roman" pitchFamily="18" charset="0"/>
                <a:cs typeface="Times New Roman" pitchFamily="18" charset="0"/>
              </a:rPr>
              <a:t>The response time of the </a:t>
            </a:r>
          </a:p>
          <a:p>
            <a:pPr>
              <a:buNone/>
            </a:pPr>
            <a:r>
              <a:rPr lang="en-US" dirty="0">
                <a:latin typeface="Times New Roman" pitchFamily="18" charset="0"/>
                <a:cs typeface="Times New Roman" pitchFamily="18" charset="0"/>
              </a:rPr>
              <a:t>	respondent will be minimized </a:t>
            </a:r>
          </a:p>
          <a:p>
            <a:pPr>
              <a:buNone/>
            </a:pPr>
            <a:r>
              <a:rPr lang="en-US" dirty="0">
                <a:latin typeface="Times New Roman" pitchFamily="18" charset="0"/>
                <a:cs typeface="Times New Roman" pitchFamily="18" charset="0"/>
              </a:rPr>
              <a:t>	by constructing a brief and easy</a:t>
            </a:r>
          </a:p>
          <a:p>
            <a:pPr>
              <a:buNone/>
            </a:pPr>
            <a:r>
              <a:rPr lang="en-US" dirty="0">
                <a:latin typeface="Times New Roman" pitchFamily="18" charset="0"/>
                <a:cs typeface="Times New Roman" pitchFamily="18" charset="0"/>
              </a:rPr>
              <a:t>   </a:t>
            </a:r>
            <a:r>
              <a:rPr lang="en-US">
                <a:latin typeface="Times New Roman" pitchFamily="18" charset="0"/>
                <a:cs typeface="Times New Roman" pitchFamily="18" charset="0"/>
              </a:rPr>
              <a:t>to  </a:t>
            </a:r>
          </a:p>
          <a:p>
            <a:pPr>
              <a:buNone/>
            </a:pPr>
            <a:r>
              <a:rPr lang="en-US">
                <a:latin typeface="Times New Roman" pitchFamily="18" charset="0"/>
                <a:cs typeface="Times New Roman" pitchFamily="18" charset="0"/>
              </a:rPr>
              <a:t>	understand questionnaire.</a:t>
            </a:r>
            <a:endParaRPr lang="en-US" dirty="0">
              <a:latin typeface="Times New Roman" pitchFamily="18" charset="0"/>
              <a:cs typeface="Times New Roman" pitchFamily="18" charset="0"/>
            </a:endParaRPr>
          </a:p>
        </p:txBody>
      </p:sp>
      <p:sp>
        <p:nvSpPr>
          <p:cNvPr id="4" name="Title 1"/>
          <p:cNvSpPr txBox="1">
            <a:spLocks/>
          </p:cNvSpPr>
          <p:nvPr/>
        </p:nvSpPr>
        <p:spPr>
          <a:xfrm>
            <a:off x="381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Scope of</a:t>
            </a:r>
            <a:r>
              <a:rPr kumimoji="0" lang="en-US" sz="4400" b="1" i="0" u="none" strike="noStrike" kern="1200" cap="none" spc="0" normalizeH="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 the stud</a:t>
            </a:r>
            <a:r>
              <a:rPr lang="en-US" sz="4400" b="1" dirty="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y</a:t>
            </a:r>
            <a:endPar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83880" cy="1051560"/>
          </a:xfrm>
        </p:spPr>
        <p:txBody>
          <a:bodyPr>
            <a:normAutofit/>
          </a:bodyPr>
          <a:lstStyle/>
          <a:p>
            <a:r>
              <a:rPr lang="en-US" sz="4400" dirty="0">
                <a:latin typeface="Times New Roman" pitchFamily="18" charset="0"/>
                <a:cs typeface="Times New Roman" pitchFamily="18" charset="0"/>
              </a:rPr>
              <a:t>Scope of the Study</a:t>
            </a:r>
          </a:p>
        </p:txBody>
      </p:sp>
      <p:sp>
        <p:nvSpPr>
          <p:cNvPr id="3" name="Content Placeholder 2"/>
          <p:cNvSpPr>
            <a:spLocks noGrp="1"/>
          </p:cNvSpPr>
          <p:nvPr>
            <p:ph idx="1"/>
          </p:nvPr>
        </p:nvSpPr>
        <p:spPr>
          <a:xfrm>
            <a:off x="533400" y="1676400"/>
            <a:ext cx="8183880" cy="4187952"/>
          </a:xfrm>
        </p:spPr>
        <p:txBody>
          <a:bodyPr>
            <a:normAutofit/>
          </a:bodyPr>
          <a:lstStyle/>
          <a:p>
            <a:r>
              <a:rPr lang="en-US" dirty="0">
                <a:latin typeface="Times New Roman" pitchFamily="18" charset="0"/>
                <a:cs typeface="Times New Roman" pitchFamily="18" charset="0"/>
              </a:rPr>
              <a:t>For the research the climatic condition in Lahore is taken to be moderate like spring season.</a:t>
            </a:r>
          </a:p>
        </p:txBody>
      </p:sp>
      <p:pic>
        <p:nvPicPr>
          <p:cNvPr id="4" name="Picture 4" descr="C:\Users\Umer\Desktop\imagesCAMIGDUN.jpg"/>
          <p:cNvPicPr>
            <a:picLocks noChangeAspect="1" noChangeArrowheads="1"/>
          </p:cNvPicPr>
          <p:nvPr/>
        </p:nvPicPr>
        <p:blipFill>
          <a:blip r:embed="rId2" cstate="print"/>
          <a:srcRect/>
          <a:stretch>
            <a:fillRect/>
          </a:stretch>
        </p:blipFill>
        <p:spPr bwMode="auto">
          <a:xfrm>
            <a:off x="5257800" y="3009900"/>
            <a:ext cx="3429000" cy="2857500"/>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2057400"/>
            <a:ext cx="8183880" cy="4187952"/>
          </a:xfrm>
        </p:spPr>
        <p:txBody>
          <a:bodyPr/>
          <a:lstStyle/>
          <a:p>
            <a:pPr lvl="0"/>
            <a:r>
              <a:rPr lang="en-US" dirty="0">
                <a:latin typeface="Times New Roman" pitchFamily="18" charset="0"/>
                <a:cs typeface="Times New Roman" pitchFamily="18" charset="0"/>
              </a:rPr>
              <a:t>Questionnaire are certainly more objective then other data collection methods.</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Information can be collected from large portion of the population.</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Relatively quick to collect information.</a:t>
            </a:r>
          </a:p>
          <a:p>
            <a:endParaRPr lang="en-US" dirty="0"/>
          </a:p>
        </p:txBody>
      </p:sp>
      <p:sp>
        <p:nvSpPr>
          <p:cNvPr id="4" name="Rectangle 3"/>
          <p:cNvSpPr/>
          <p:nvPr/>
        </p:nvSpPr>
        <p:spPr>
          <a:xfrm>
            <a:off x="990600" y="830759"/>
            <a:ext cx="7384779" cy="769441"/>
          </a:xfrm>
          <a:prstGeom prst="rect">
            <a:avLst/>
          </a:prstGeom>
        </p:spPr>
        <p:txBody>
          <a:bodyPr wrap="none">
            <a:spAutoFit/>
          </a:bodyPr>
          <a:lstStyle/>
          <a:p>
            <a:pPr lvl="0">
              <a:spcBef>
                <a:spcPct val="0"/>
              </a:spcBef>
              <a:defRPr/>
            </a:pPr>
            <a:r>
              <a:rPr lang="en-US" sz="4400" b="1" dirty="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cs typeface="Times New Roman" pitchFamily="18" charset="0"/>
              </a:rPr>
              <a:t>Advantages of Questionnaires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05800" cy="4648200"/>
          </a:xfrm>
        </p:spPr>
        <p:txBody>
          <a:bodyPr>
            <a:noAutofit/>
          </a:bodyPr>
          <a:lstStyle/>
          <a:p>
            <a:pPr>
              <a:buNone/>
            </a:pPr>
            <a:r>
              <a:rPr lang="en-US"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Since both open ended and close ended questions are a part of the research so both qualitative and quantitative analysis can be performed. Pie Charts can also be developed to show the results graphically. Basic aim for the analysis requires the data from all respondents need to be transferred onto the single or 2 sheets according to the number of respondents and questions. </a:t>
            </a:r>
          </a:p>
          <a:p>
            <a:endParaRPr lang="en-US" dirty="0">
              <a:latin typeface="Times New Roman" pitchFamily="18" charset="0"/>
              <a:cs typeface="Times New Roman" pitchFamily="18" charset="0"/>
            </a:endParaRPr>
          </a:p>
        </p:txBody>
      </p:sp>
      <p:sp>
        <p:nvSpPr>
          <p:cNvPr id="4" name="Title 1"/>
          <p:cNvSpPr txBox="1">
            <a:spLocks/>
          </p:cNvSpPr>
          <p:nvPr/>
        </p:nvSpPr>
        <p:spPr>
          <a:xfrm>
            <a:off x="381000" y="457200"/>
            <a:ext cx="9144000" cy="76200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Analysis</a:t>
            </a:r>
            <a:r>
              <a:rPr kumimoji="0" lang="en-US" sz="4400" b="1" i="0" u="none" strike="noStrike" kern="1200" cap="none" spc="0" normalizeH="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 of the Survey</a:t>
            </a:r>
            <a:endParaRPr kumimoji="0" lang="en-US" sz="44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nvGraphicFramePr>
        <p:xfrm>
          <a:off x="2743200" y="2438400"/>
          <a:ext cx="3514725" cy="280511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838200" y="1066800"/>
            <a:ext cx="7620000" cy="954107"/>
          </a:xfrm>
          <a:prstGeom prst="rect">
            <a:avLst/>
          </a:prstGeom>
          <a:noFill/>
        </p:spPr>
        <p:txBody>
          <a:bodyPr wrap="square" rtlCol="0">
            <a:spAutoFit/>
          </a:bodyPr>
          <a:lstStyle/>
          <a:p>
            <a:r>
              <a:rPr lang="en-US" sz="2800" b="1" dirty="0">
                <a:latin typeface="Times New Roman" pitchFamily="18" charset="0"/>
                <a:cs typeface="Times New Roman" pitchFamily="18" charset="0"/>
              </a:rPr>
              <a:t>Pie chart is shown below in which each color segment represents a ratio in % out of 100,</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C:\Users\Umer\Desktop\10.jpg"/>
          <p:cNvPicPr>
            <a:picLocks noGrp="1" noChangeAspect="1" noChangeArrowheads="1"/>
          </p:cNvPicPr>
          <p:nvPr>
            <p:ph idx="1"/>
          </p:nvPr>
        </p:nvPicPr>
        <p:blipFill>
          <a:blip r:embed="rId2" cstate="print"/>
          <a:srcRect/>
          <a:stretch>
            <a:fillRect/>
          </a:stretch>
        </p:blipFill>
        <p:spPr bwMode="auto">
          <a:xfrm>
            <a:off x="1371600" y="1066800"/>
            <a:ext cx="6250485" cy="4187825"/>
          </a:xfrm>
          <a:prstGeom prst="rect">
            <a:avLst/>
          </a:prstGeom>
          <a:ln>
            <a:noFill/>
          </a:ln>
          <a:effectLst>
            <a:softEdge rad="112500"/>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n.hdyo.org/assets/ask-question-3-9fa59a7ab52f2158c1c060939366231f.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ounded Rectangle 3"/>
          <p:cNvSpPr/>
          <p:nvPr/>
        </p:nvSpPr>
        <p:spPr>
          <a:xfrm>
            <a:off x="4800600" y="762000"/>
            <a:ext cx="3962400" cy="2819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5400" dirty="0">
                <a:latin typeface="Times New Roman" pitchFamily="18" charset="0"/>
                <a:cs typeface="Times New Roman" pitchFamily="18" charset="0"/>
              </a:rPr>
              <a:t>Questions Please!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9448"/>
            <a:ext cx="8183880" cy="4187952"/>
          </a:xfrm>
        </p:spPr>
        <p:txBody>
          <a:bodyPr>
            <a:normAutofit lnSpcReduction="10000"/>
          </a:bodyPr>
          <a:lstStyle/>
          <a:p>
            <a:pPr lvl="0"/>
            <a:r>
              <a:rPr lang="en-US" dirty="0">
                <a:latin typeface="Times New Roman" pitchFamily="18" charset="0"/>
                <a:cs typeface="Times New Roman" pitchFamily="18" charset="0"/>
              </a:rPr>
              <a:t>Non availability of Actual Event Data may produce a bias or a false response.</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Superficial response from the responded. </a:t>
            </a:r>
          </a:p>
          <a:p>
            <a:pPr lvl="0"/>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Unwilling response from the responded. </a:t>
            </a:r>
          </a:p>
          <a:p>
            <a:pPr lvl="0"/>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Problem with the Open Ended Questions is that too much variable response can cause </a:t>
            </a:r>
            <a:r>
              <a:rPr lang="en-US">
                <a:latin typeface="Times New Roman" pitchFamily="18" charset="0"/>
                <a:cs typeface="Times New Roman" pitchFamily="18" charset="0"/>
              </a:rPr>
              <a:t>analysis problems.</a:t>
            </a:r>
            <a:endParaRPr lang="en-US" dirty="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a:p>
            <a:endParaRPr lang="en-US" dirty="0"/>
          </a:p>
        </p:txBody>
      </p:sp>
      <p:sp>
        <p:nvSpPr>
          <p:cNvPr id="4" name="Rectangle 3"/>
          <p:cNvSpPr/>
          <p:nvPr/>
        </p:nvSpPr>
        <p:spPr>
          <a:xfrm>
            <a:off x="643188" y="609600"/>
            <a:ext cx="8043612" cy="769441"/>
          </a:xfrm>
          <a:prstGeom prst="rect">
            <a:avLst/>
          </a:prstGeom>
        </p:spPr>
        <p:txBody>
          <a:bodyPr wrap="none">
            <a:spAutoFit/>
          </a:bodyPr>
          <a:lstStyle/>
          <a:p>
            <a:pPr lvl="0">
              <a:spcBef>
                <a:spcPct val="0"/>
              </a:spcBef>
              <a:defRPr/>
            </a:pPr>
            <a:r>
              <a:rPr lang="en-US" sz="4400" b="1" dirty="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cs typeface="Times New Roman" pitchFamily="18" charset="0"/>
              </a:rPr>
              <a:t>Disadvantages of Questionnaires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228600"/>
            <a:ext cx="8183880" cy="1051560"/>
          </a:xfrm>
        </p:spPr>
        <p:txBody>
          <a:bodyPr>
            <a:normAutofit/>
          </a:bodyPr>
          <a:lstStyle/>
          <a:p>
            <a:r>
              <a:rPr lang="en-US" sz="4400" dirty="0">
                <a:latin typeface="Times New Roman" pitchFamily="18" charset="0"/>
                <a:cs typeface="Times New Roman" pitchFamily="18" charset="0"/>
              </a:rPr>
              <a:t>Types of Questionnaire</a:t>
            </a:r>
          </a:p>
        </p:txBody>
      </p:sp>
      <p:sp>
        <p:nvSpPr>
          <p:cNvPr id="3" name="Content Placeholder 2"/>
          <p:cNvSpPr>
            <a:spLocks noGrp="1"/>
          </p:cNvSpPr>
          <p:nvPr>
            <p:ph idx="1"/>
          </p:nvPr>
        </p:nvSpPr>
        <p:spPr>
          <a:xfrm>
            <a:off x="457200" y="1066800"/>
            <a:ext cx="8183880" cy="4187952"/>
          </a:xfrm>
        </p:spPr>
        <p:txBody>
          <a:bodyPr/>
          <a:lstStyle/>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There are three types of Questionnaires:</a:t>
            </a:r>
          </a:p>
          <a:p>
            <a:pPr>
              <a:buNone/>
            </a:pP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Structured Questionnaire.</a:t>
            </a:r>
          </a:p>
          <a:p>
            <a:pPr>
              <a:buNone/>
            </a:pP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Semi Structured Questionnaires.</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Un-structured Questionnaire.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457200"/>
            <a:ext cx="8183880" cy="1051560"/>
          </a:xfrm>
        </p:spPr>
        <p:txBody>
          <a:bodyPr>
            <a:normAutofit/>
          </a:bodyPr>
          <a:lstStyle/>
          <a:p>
            <a:r>
              <a:rPr lang="en-US" sz="4400" dirty="0">
                <a:latin typeface="Times New Roman" pitchFamily="18" charset="0"/>
                <a:cs typeface="Times New Roman" pitchFamily="18" charset="0"/>
              </a:rPr>
              <a:t>Structured Questionnaire</a:t>
            </a:r>
          </a:p>
        </p:txBody>
      </p:sp>
      <p:sp>
        <p:nvSpPr>
          <p:cNvPr id="3" name="Content Placeholder 2"/>
          <p:cNvSpPr>
            <a:spLocks noGrp="1"/>
          </p:cNvSpPr>
          <p:nvPr>
            <p:ph idx="1"/>
          </p:nvPr>
        </p:nvSpPr>
        <p:spPr>
          <a:xfrm>
            <a:off x="457200" y="2060448"/>
            <a:ext cx="8229600" cy="4187952"/>
          </a:xfrm>
        </p:spPr>
        <p:txBody>
          <a:bodyPr/>
          <a:lstStyle/>
          <a:p>
            <a:r>
              <a:rPr lang="en-US" dirty="0">
                <a:latin typeface="Times New Roman" pitchFamily="18" charset="0"/>
                <a:cs typeface="Times New Roman" pitchFamily="18" charset="0"/>
              </a:rPr>
              <a:t>A structured questionnaire is used in  large surveys where specific answers are anticipated. They include the use of multiple choice and scale questions.</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Structured questionnaires do not allow the person doing one to deviate from the issue being researched.</a:t>
            </a:r>
            <a:br>
              <a:rPr lang="en-US" dirty="0"/>
            </a:b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457200" y="381000"/>
            <a:ext cx="8183880" cy="1051560"/>
          </a:xfrm>
        </p:spPr>
        <p:txBody>
          <a:bodyPr>
            <a:noAutofit/>
          </a:bodyPr>
          <a:lstStyle/>
          <a:p>
            <a:r>
              <a:rPr lang="en-US" sz="4400" dirty="0">
                <a:latin typeface="Times New Roman" pitchFamily="18" charset="0"/>
                <a:cs typeface="Times New Roman" pitchFamily="18" charset="0"/>
              </a:rPr>
              <a:t>Semi-structured Questionnaire</a:t>
            </a:r>
          </a:p>
        </p:txBody>
      </p:sp>
      <p:sp>
        <p:nvSpPr>
          <p:cNvPr id="3" name="Content Placeholder 2"/>
          <p:cNvSpPr>
            <a:spLocks noGrp="1"/>
          </p:cNvSpPr>
          <p:nvPr>
            <p:ph idx="1"/>
          </p:nvPr>
        </p:nvSpPr>
        <p:spPr>
          <a:xfrm>
            <a:off x="457200" y="1676400"/>
            <a:ext cx="8183880" cy="4187952"/>
          </a:xfrm>
        </p:spPr>
        <p:txBody>
          <a:bodyPr/>
          <a:lstStyle/>
          <a:p>
            <a:r>
              <a:rPr lang="en-US" dirty="0">
                <a:latin typeface="Times New Roman" pitchFamily="18" charset="0"/>
                <a:cs typeface="Times New Roman" pitchFamily="18" charset="0"/>
              </a:rPr>
              <a:t>Semi-structured questionnaire use both characteristics of a structured and unstructured Questionnaire.</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semi-structured Questionnaires are the best way to go about, contain both open ended and closed ended questions.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Umer\Desktop\Questionnaire\TSG iStock_000004332271Small.jpg"/>
          <p:cNvPicPr>
            <a:picLocks noChangeAspect="1" noChangeArrowheads="1"/>
          </p:cNvPicPr>
          <p:nvPr/>
        </p:nvPicPr>
        <p:blipFill>
          <a:blip r:embed="rId2" cstate="print">
            <a:lum bright="30000"/>
          </a:blip>
          <a:srcRect/>
          <a:stretch>
            <a:fillRect/>
          </a:stretch>
        </p:blipFill>
        <p:spPr bwMode="auto">
          <a:xfrm>
            <a:off x="381000" y="381000"/>
            <a:ext cx="8382000" cy="6096000"/>
          </a:xfrm>
          <a:prstGeom prst="rect">
            <a:avLst/>
          </a:prstGeom>
          <a:noFill/>
        </p:spPr>
      </p:pic>
      <p:sp>
        <p:nvSpPr>
          <p:cNvPr id="2" name="Title 1"/>
          <p:cNvSpPr>
            <a:spLocks noGrp="1"/>
          </p:cNvSpPr>
          <p:nvPr>
            <p:ph type="title"/>
          </p:nvPr>
        </p:nvSpPr>
        <p:spPr>
          <a:xfrm>
            <a:off x="381000" y="304800"/>
            <a:ext cx="8183880" cy="1051560"/>
          </a:xfrm>
        </p:spPr>
        <p:txBody>
          <a:bodyPr>
            <a:normAutofit/>
          </a:bodyPr>
          <a:lstStyle/>
          <a:p>
            <a:r>
              <a:rPr lang="en-US" sz="4400" dirty="0">
                <a:latin typeface="Times New Roman" pitchFamily="18" charset="0"/>
                <a:cs typeface="Times New Roman" pitchFamily="18" charset="0"/>
              </a:rPr>
              <a:t>Unstructured Questionnaire</a:t>
            </a:r>
          </a:p>
        </p:txBody>
      </p:sp>
      <p:sp>
        <p:nvSpPr>
          <p:cNvPr id="3" name="Content Placeholder 2"/>
          <p:cNvSpPr>
            <a:spLocks noGrp="1"/>
          </p:cNvSpPr>
          <p:nvPr>
            <p:ph idx="1"/>
          </p:nvPr>
        </p:nvSpPr>
        <p:spPr>
          <a:xfrm>
            <a:off x="457200" y="1524000"/>
            <a:ext cx="8183880" cy="4187952"/>
          </a:xfrm>
        </p:spPr>
        <p:txBody>
          <a:bodyPr/>
          <a:lstStyle/>
          <a:p>
            <a:r>
              <a:rPr lang="en-US" dirty="0">
                <a:latin typeface="Times New Roman" pitchFamily="18" charset="0"/>
                <a:cs typeface="Times New Roman" pitchFamily="18" charset="0"/>
              </a:rPr>
              <a:t>Questions are asked with the intention of accumulating a large variety of responses.</a:t>
            </a:r>
          </a:p>
          <a:p>
            <a:pPr>
              <a:buNone/>
            </a:pP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Format is flexible and consists of open ended questions hence large amount of data can be obtained.</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However large sample sizes can create a nostalgia for performing analysis and drawing conclusion.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865</TotalTime>
  <Words>1808</Words>
  <Application>Microsoft Office PowerPoint</Application>
  <PresentationFormat>On-screen Show (4:3)</PresentationFormat>
  <Paragraphs>214</Paragraphs>
  <Slides>43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Calibri</vt:lpstr>
      <vt:lpstr>Times New Roman</vt:lpstr>
      <vt:lpstr>Verdana</vt:lpstr>
      <vt:lpstr>Wingdings 2</vt:lpstr>
      <vt:lpstr>Aspect</vt:lpstr>
      <vt:lpstr>PowerPoint Presentation</vt:lpstr>
      <vt:lpstr>PowerPoint Presentation</vt:lpstr>
      <vt:lpstr>What is Questionnaire?</vt:lpstr>
      <vt:lpstr>PowerPoint Presentation</vt:lpstr>
      <vt:lpstr>PowerPoint Presentation</vt:lpstr>
      <vt:lpstr>Types of Questionnaire</vt:lpstr>
      <vt:lpstr>Structured Questionnaire</vt:lpstr>
      <vt:lpstr>Semi-structured Questionnaire</vt:lpstr>
      <vt:lpstr>Unstructured Questionnaire</vt:lpstr>
      <vt:lpstr>Types of Questions</vt:lpstr>
      <vt:lpstr>Open Ended Questions</vt:lpstr>
      <vt:lpstr>Example:</vt:lpstr>
      <vt:lpstr>Closed Ended Questions</vt:lpstr>
      <vt:lpstr>Example:</vt:lpstr>
      <vt:lpstr>Mixed Questions</vt:lpstr>
      <vt:lpstr>Pictorial Questions </vt:lpstr>
      <vt:lpstr>Characteristics of Good Questionnaire</vt:lpstr>
      <vt:lpstr>Characteristics of Good Questionnaire</vt:lpstr>
      <vt:lpstr>How can we develop a Questionnaire?</vt:lpstr>
      <vt:lpstr>1. Developing Questions</vt:lpstr>
      <vt:lpstr>Our Research Objectives </vt:lpstr>
      <vt:lpstr>Develop Questions using 5 Ws</vt:lpstr>
      <vt:lpstr>General Considerations</vt:lpstr>
      <vt:lpstr>General Considerations</vt:lpstr>
      <vt:lpstr>General Considerations</vt:lpstr>
      <vt:lpstr>2. Organizing the Questions</vt:lpstr>
      <vt:lpstr>2. Organizing the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Scope of the Study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Umer</dc:creator>
  <cp:lastModifiedBy>Ayesha</cp:lastModifiedBy>
  <cp:revision>112</cp:revision>
  <dcterms:created xsi:type="dcterms:W3CDTF">2006-08-16T00:00:00Z</dcterms:created>
  <dcterms:modified xsi:type="dcterms:W3CDTF">2020-01-11T18:14:09Z</dcterms:modified>
</cp:coreProperties>
</file>